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7" r:id="rId2"/>
    <p:sldId id="258" r:id="rId3"/>
    <p:sldId id="259" r:id="rId4"/>
    <p:sldId id="294" r:id="rId5"/>
    <p:sldId id="295" r:id="rId6"/>
    <p:sldId id="296" r:id="rId7"/>
    <p:sldId id="297" r:id="rId8"/>
    <p:sldId id="265" r:id="rId9"/>
    <p:sldId id="266" r:id="rId10"/>
    <p:sldId id="267" r:id="rId11"/>
    <p:sldId id="269" r:id="rId12"/>
    <p:sldId id="270" r:id="rId13"/>
    <p:sldId id="271" r:id="rId14"/>
    <p:sldId id="272" r:id="rId15"/>
    <p:sldId id="273" r:id="rId16"/>
    <p:sldId id="274" r:id="rId17"/>
    <p:sldId id="275" r:id="rId18"/>
    <p:sldId id="276" r:id="rId19"/>
    <p:sldId id="268" r:id="rId20"/>
    <p:sldId id="278" r:id="rId21"/>
    <p:sldId id="279" r:id="rId22"/>
    <p:sldId id="280" r:id="rId23"/>
    <p:sldId id="298" r:id="rId24"/>
    <p:sldId id="292" r:id="rId25"/>
    <p:sldId id="293" r:id="rId26"/>
    <p:sldId id="299" r:id="rId27"/>
    <p:sldId id="300" r:id="rId28"/>
    <p:sldId id="301" r:id="rId29"/>
    <p:sldId id="263" r:id="rId30"/>
    <p:sldId id="264" r:id="rId31"/>
    <p:sldId id="302" r:id="rId32"/>
    <p:sldId id="261"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0DC4"/>
    <a:srgbClr val="FF9900"/>
    <a:srgbClr val="003300"/>
    <a:srgbClr val="4B026D"/>
    <a:srgbClr val="FF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9278" autoAdjust="0"/>
  </p:normalViewPr>
  <p:slideViewPr>
    <p:cSldViewPr>
      <p:cViewPr varScale="1">
        <p:scale>
          <a:sx n="54" d="100"/>
          <a:sy n="54" d="100"/>
        </p:scale>
        <p:origin x="1782" y="72"/>
      </p:cViewPr>
      <p:guideLst>
        <p:guide orient="horz" pos="2160"/>
        <p:guide pos="2880"/>
      </p:guideLst>
    </p:cSldViewPr>
  </p:slideViewPr>
  <p:outlineViewPr>
    <p:cViewPr>
      <p:scale>
        <a:sx n="33" d="100"/>
        <a:sy n="33" d="100"/>
      </p:scale>
      <p:origin x="0" y="397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66"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1048667"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6515BD-23D3-48C7-975B-65A72556D7C4}" type="datetimeFigureOut">
              <a:rPr lang="en-US" smtClean="0"/>
              <a:pPr/>
              <a:t>4/26/2023</a:t>
            </a:fld>
            <a:endParaRPr lang="en-IN"/>
          </a:p>
        </p:txBody>
      </p:sp>
      <p:sp>
        <p:nvSpPr>
          <p:cNvPr id="1048668"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1048669"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70"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1048671"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1F7077-CFE5-44F6-872B-151AFD12BD92}"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8" name="Rectangle 3"/>
          <p:cNvSpPr>
            <a:spLocks noGrp="1" noChangeArrowheads="1"/>
          </p:cNvSpPr>
          <p:nvPr>
            <p:ph type="dt" sz="quarter" idx="1"/>
          </p:nvPr>
        </p:nvSpPr>
        <p:spPr>
          <a:noFill/>
        </p:spPr>
        <p:txBody>
          <a:bodyPr/>
          <a:lstStyle/>
          <a:p>
            <a:fld id="{76B1C308-5FDA-4166-B7E6-C3FDAD319710}" type="datetime1">
              <a:rPr lang="en-US" smtClean="0">
                <a:latin typeface="Arial" panose="020B0604020202020204" pitchFamily="34" charset="0"/>
              </a:rPr>
              <a:pPr/>
              <a:t>4/26/2023</a:t>
            </a:fld>
            <a:endParaRPr lang="en-US">
              <a:latin typeface="Arial" panose="020B0604020202020204" pitchFamily="34" charset="0"/>
            </a:endParaRPr>
          </a:p>
        </p:txBody>
      </p:sp>
      <p:sp>
        <p:nvSpPr>
          <p:cNvPr id="1048589" name="Rectangle 6"/>
          <p:cNvSpPr>
            <a:spLocks noGrp="1" noChangeArrowheads="1"/>
          </p:cNvSpPr>
          <p:nvPr>
            <p:ph type="ftr" sz="quarter" idx="4"/>
          </p:nvPr>
        </p:nvSpPr>
        <p:spPr>
          <a:noFill/>
        </p:spPr>
        <p:txBody>
          <a:bodyPr/>
          <a:lstStyle/>
          <a:p>
            <a:r>
              <a:rPr lang="en-US">
                <a:latin typeface="Arial" panose="020B0604020202020204" pitchFamily="34" charset="0"/>
              </a:rPr>
              <a:t>Dept. of EEE</a:t>
            </a:r>
          </a:p>
        </p:txBody>
      </p:sp>
      <p:sp>
        <p:nvSpPr>
          <p:cNvPr id="1048590" name="Rectangle 7"/>
          <p:cNvSpPr>
            <a:spLocks noGrp="1" noChangeArrowheads="1"/>
          </p:cNvSpPr>
          <p:nvPr>
            <p:ph type="sldNum" sz="quarter" idx="5"/>
          </p:nvPr>
        </p:nvSpPr>
        <p:spPr>
          <a:noFill/>
        </p:spPr>
        <p:txBody>
          <a:bodyPr/>
          <a:lstStyle/>
          <a:p>
            <a:fld id="{AF6CA9AF-5B5E-4926-B1FA-35111172718E}" type="slidenum">
              <a:rPr lang="en-US" smtClean="0">
                <a:latin typeface="Arial" panose="020B0604020202020204" pitchFamily="34" charset="0"/>
              </a:rPr>
              <a:pPr/>
              <a:t>1</a:t>
            </a:fld>
            <a:endParaRPr lang="en-US">
              <a:latin typeface="Arial" panose="020B0604020202020204" pitchFamily="34" charset="0"/>
            </a:endParaRPr>
          </a:p>
        </p:txBody>
      </p:sp>
      <p:sp>
        <p:nvSpPr>
          <p:cNvPr id="1048591" name="Rectangle 2"/>
          <p:cNvSpPr>
            <a:spLocks noGrp="1" noRot="1" noChangeAspect="1" noChangeArrowheads="1" noTextEdit="1"/>
          </p:cNvSpPr>
          <p:nvPr>
            <p:ph type="sldImg"/>
          </p:nvPr>
        </p:nvSpPr>
        <p:spPr/>
      </p:sp>
      <p:sp>
        <p:nvSpPr>
          <p:cNvPr id="1048592" name="Rectangle 3"/>
          <p:cNvSpPr>
            <a:spLocks noGrp="1" noChangeArrowheads="1"/>
          </p:cNvSpPr>
          <p:nvPr>
            <p:ph type="body" idx="1"/>
          </p:nvPr>
        </p:nvSpPr>
        <p:spPr>
          <a:noFill/>
        </p:spPr>
        <p:txBody>
          <a:bodyPr/>
          <a:lstStyle/>
          <a:p>
            <a:pPr eaLnBrk="1" hangingPunct="1"/>
            <a:endParaRPr 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97156" name="Picture 2"/>
          <p:cNvPicPr>
            <a:picLocks noChangeAspect="1"/>
          </p:cNvPicPr>
          <p:nvPr/>
        </p:nvPicPr>
        <p:blipFill>
          <a:blip r:embed="rId2"/>
          <a:stretch>
            <a:fillRect/>
          </a:stretch>
        </p:blipFill>
        <p:spPr>
          <a:xfrm>
            <a:off x="0" y="0"/>
            <a:ext cx="9156700" cy="6858000"/>
          </a:xfrm>
          <a:prstGeom prst="rect">
            <a:avLst/>
          </a:prstGeom>
          <a:noFill/>
          <a:ln w="9525">
            <a:noFill/>
          </a:ln>
        </p:spPr>
      </p:pic>
      <p:sp>
        <p:nvSpPr>
          <p:cNvPr id="1048615" name="Rectangle 3"/>
          <p:cNvSpPr>
            <a:spLocks noGrp="1" noChangeArrowheads="1"/>
          </p:cNvSpPr>
          <p:nvPr>
            <p:ph type="ctrTitle"/>
          </p:nvPr>
        </p:nvSpPr>
        <p:spPr>
          <a:xfrm>
            <a:off x="468313" y="1196975"/>
            <a:ext cx="8207375" cy="1082675"/>
          </a:xfrm>
        </p:spPr>
        <p:txBody>
          <a:bodyPr/>
          <a:lstStyle>
            <a:lvl1pPr algn="ctr">
              <a:defRPr>
                <a:solidFill>
                  <a:schemeClr val="bg1"/>
                </a:solidFill>
              </a:defRPr>
            </a:lvl1pPr>
          </a:lstStyle>
          <a:p>
            <a:pPr lvl="0"/>
            <a:r>
              <a:rPr lang="en-US" altLang="zh-CN" noProof="0"/>
              <a:t>Click to edit Master title style</a:t>
            </a:r>
          </a:p>
        </p:txBody>
      </p:sp>
      <p:sp>
        <p:nvSpPr>
          <p:cNvPr id="1048616" name="Rectangle 4"/>
          <p:cNvSpPr>
            <a:spLocks noGrp="1" noChangeArrowheads="1"/>
          </p:cNvSpPr>
          <p:nvPr>
            <p:ph type="subTitle" idx="1"/>
          </p:nvPr>
        </p:nvSpPr>
        <p:spPr>
          <a:xfrm>
            <a:off x="469900" y="2422525"/>
            <a:ext cx="8212138" cy="1752600"/>
          </a:xfrm>
        </p:spPr>
        <p:txBody>
          <a:bodyPr/>
          <a:lstStyle>
            <a:lvl1pPr marL="0" indent="0" algn="ctr">
              <a:buFontTx/>
              <a:buNone/>
              <a:defRPr>
                <a:solidFill>
                  <a:schemeClr val="bg1"/>
                </a:solidFill>
              </a:defRPr>
            </a:lvl1pPr>
          </a:lstStyle>
          <a:p>
            <a:pPr lvl="0"/>
            <a:r>
              <a:rPr lang="en-US" altLang="zh-CN" noProof="0"/>
              <a:t>Click to edit Master subtitle style</a:t>
            </a:r>
          </a:p>
        </p:txBody>
      </p:sp>
      <p:sp>
        <p:nvSpPr>
          <p:cNvPr id="1048617" name="Rectangle 5"/>
          <p:cNvSpPr>
            <a:spLocks noGrp="1" noChangeArrowheads="1"/>
          </p:cNvSpPr>
          <p:nvPr>
            <p:ph type="dt" sz="half" idx="2"/>
          </p:nvPr>
        </p:nvSpPr>
        <p:spPr bwMode="auto">
          <a:xfrm>
            <a:off x="457200" y="6245225"/>
            <a:ext cx="2133600" cy="476250"/>
          </a:xfrm>
          <a:prstGeom prst="rect">
            <a:avLst/>
          </a:prstGeom>
          <a:noFill/>
        </p:spPr>
        <p:txBody>
          <a:bodyPr vert="horz" wrap="square" lIns="91440" tIns="45720" rIns="91440" bIns="45720" numCol="1" anchor="t" anchorCtr="0" compatLnSpc="1"/>
          <a:lstStyle/>
          <a:p>
            <a:fld id="{955B91E1-46FB-4EF0-9354-0D6647F7B257}" type="datetime4">
              <a:rPr lang="en-US" smtClean="0"/>
              <a:pPr/>
              <a:t>April 26, 2023</a:t>
            </a:fld>
            <a:endParaRPr lang="en-US"/>
          </a:p>
        </p:txBody>
      </p:sp>
      <p:sp>
        <p:nvSpPr>
          <p:cNvPr id="1048618" name="Rectangle 6"/>
          <p:cNvSpPr>
            <a:spLocks noGrp="1" noChangeArrowheads="1"/>
          </p:cNvSpPr>
          <p:nvPr>
            <p:ph type="ftr" sz="quarter" idx="3"/>
          </p:nvPr>
        </p:nvSpPr>
        <p:spPr bwMode="auto">
          <a:xfrm>
            <a:off x="3124200" y="6245225"/>
            <a:ext cx="2895600" cy="476250"/>
          </a:xfrm>
          <a:prstGeom prst="rect">
            <a:avLst/>
          </a:prstGeom>
          <a:noFill/>
        </p:spPr>
        <p:txBody>
          <a:bodyPr vert="horz" wrap="square" lIns="91440" tIns="45720" rIns="91440" bIns="45720" numCol="1" anchor="t" anchorCtr="0" compatLnSpc="1"/>
          <a:lstStyle/>
          <a:p>
            <a:r>
              <a:rPr lang="en-US"/>
              <a:t>Dept. of EEE</a:t>
            </a:r>
          </a:p>
        </p:txBody>
      </p:sp>
      <p:sp>
        <p:nvSpPr>
          <p:cNvPr id="1048619" name="Rectangle 7"/>
          <p:cNvSpPr>
            <a:spLocks noGrp="1" noChangeArrowheads="1"/>
          </p:cNvSpPr>
          <p:nvPr>
            <p:ph type="sldNum" sz="quarter" idx="4"/>
          </p:nvPr>
        </p:nvSpPr>
        <p:spPr bwMode="auto">
          <a:xfrm>
            <a:off x="6553200" y="6245225"/>
            <a:ext cx="2133600" cy="476250"/>
          </a:xfrm>
          <a:prstGeom prst="rect">
            <a:avLst/>
          </a:prstGeom>
          <a:noFill/>
        </p:spPr>
        <p:txBody>
          <a:bodyPr vert="horz" wrap="square" lIns="91440" tIns="45720" rIns="91440" bIns="45720" numCol="1" anchor="t" anchorCtr="0" compatLnSpc="1"/>
          <a:lstStyle/>
          <a:p>
            <a:fld id="{B6F15528-21DE-4FAA-801E-634DDDAF4B2B}" type="slidenum">
              <a:rPr lang="en-US" smtClean="0"/>
              <a:pPr/>
              <a:t>‹#›</a:t>
            </a:fld>
            <a:endParaRPr lang="en-US"/>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36" name="Title 1"/>
          <p:cNvSpPr>
            <a:spLocks noGrp="1"/>
          </p:cNvSpPr>
          <p:nvPr>
            <p:ph type="title"/>
          </p:nvPr>
        </p:nvSpPr>
        <p:spPr/>
        <p:txBody>
          <a:bodyPr/>
          <a:lstStyle/>
          <a:p>
            <a:r>
              <a:rPr lang="en-US"/>
              <a:t>Click to edit Master title style</a:t>
            </a:r>
          </a:p>
        </p:txBody>
      </p:sp>
      <p:sp>
        <p:nvSpPr>
          <p:cNvPr id="1048637"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8" name="Date Placeholder 3"/>
          <p:cNvSpPr>
            <a:spLocks noGrp="1"/>
          </p:cNvSpPr>
          <p:nvPr>
            <p:ph type="dt" sz="half" idx="10"/>
          </p:nvPr>
        </p:nvSpPr>
        <p:spPr/>
        <p:txBody>
          <a:bodyPr/>
          <a:lstStyle/>
          <a:p>
            <a:fld id="{77C43622-89A2-4CE8-89CB-DDED40F197D4}" type="datetime4">
              <a:rPr lang="en-US" smtClean="0"/>
              <a:pPr/>
              <a:t>April 26, 2023</a:t>
            </a:fld>
            <a:endParaRPr lang="en-US"/>
          </a:p>
        </p:txBody>
      </p:sp>
      <p:sp>
        <p:nvSpPr>
          <p:cNvPr id="1048639" name="Footer Placeholder 4"/>
          <p:cNvSpPr>
            <a:spLocks noGrp="1"/>
          </p:cNvSpPr>
          <p:nvPr>
            <p:ph type="ftr" sz="quarter" idx="11"/>
          </p:nvPr>
        </p:nvSpPr>
        <p:spPr/>
        <p:txBody>
          <a:bodyPr/>
          <a:lstStyle/>
          <a:p>
            <a:r>
              <a:rPr lang="en-US"/>
              <a:t>Dept. of EEE</a:t>
            </a:r>
          </a:p>
        </p:txBody>
      </p:sp>
      <p:sp>
        <p:nvSpPr>
          <p:cNvPr id="1048640"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20" name="Vertical Title 1"/>
          <p:cNvSpPr>
            <a:spLocks noGrp="1"/>
          </p:cNvSpPr>
          <p:nvPr>
            <p:ph type="title" orient="vert"/>
          </p:nvPr>
        </p:nvSpPr>
        <p:spPr>
          <a:xfrm>
            <a:off x="6629400" y="190500"/>
            <a:ext cx="2057400" cy="5937250"/>
          </a:xfrm>
        </p:spPr>
        <p:txBody>
          <a:bodyPr vert="eaVert"/>
          <a:lstStyle/>
          <a:p>
            <a:r>
              <a:rPr lang="en-US"/>
              <a:t>Click to edit Master title style</a:t>
            </a:r>
          </a:p>
        </p:txBody>
      </p:sp>
      <p:sp>
        <p:nvSpPr>
          <p:cNvPr id="1048621" name="Vertical Text Placeholder 2"/>
          <p:cNvSpPr>
            <a:spLocks noGrp="1"/>
          </p:cNvSpPr>
          <p:nvPr>
            <p:ph type="body" orient="vert" idx="1"/>
          </p:nvPr>
        </p:nvSpPr>
        <p:spPr>
          <a:xfrm>
            <a:off x="457200" y="190500"/>
            <a:ext cx="60198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22" name="Date Placeholder 3"/>
          <p:cNvSpPr>
            <a:spLocks noGrp="1"/>
          </p:cNvSpPr>
          <p:nvPr>
            <p:ph type="dt" sz="half" idx="10"/>
          </p:nvPr>
        </p:nvSpPr>
        <p:spPr/>
        <p:txBody>
          <a:bodyPr/>
          <a:lstStyle/>
          <a:p>
            <a:fld id="{C5E97C06-D313-4F62-A336-F695DCD0EA2C}" type="datetime4">
              <a:rPr lang="en-US" smtClean="0"/>
              <a:pPr/>
              <a:t>April 26, 2023</a:t>
            </a:fld>
            <a:endParaRPr lang="en-US"/>
          </a:p>
        </p:txBody>
      </p:sp>
      <p:sp>
        <p:nvSpPr>
          <p:cNvPr id="1048623" name="Footer Placeholder 4"/>
          <p:cNvSpPr>
            <a:spLocks noGrp="1"/>
          </p:cNvSpPr>
          <p:nvPr>
            <p:ph type="ftr" sz="quarter" idx="11"/>
          </p:nvPr>
        </p:nvSpPr>
        <p:spPr/>
        <p:txBody>
          <a:bodyPr/>
          <a:lstStyle/>
          <a:p>
            <a:r>
              <a:rPr lang="en-US"/>
              <a:t>Dept. of EEE</a:t>
            </a:r>
          </a:p>
        </p:txBody>
      </p:sp>
      <p:sp>
        <p:nvSpPr>
          <p:cNvPr id="1048624"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25" name="Title 1"/>
          <p:cNvSpPr>
            <a:spLocks noGrp="1"/>
          </p:cNvSpPr>
          <p:nvPr>
            <p:ph type="title"/>
          </p:nvPr>
        </p:nvSpPr>
        <p:spPr/>
        <p:txBody>
          <a:bodyPr/>
          <a:lstStyle/>
          <a:p>
            <a:r>
              <a:rPr lang="en-US"/>
              <a:t>Click to edit Master title style</a:t>
            </a:r>
          </a:p>
        </p:txBody>
      </p:sp>
      <p:sp>
        <p:nvSpPr>
          <p:cNvPr id="1048626"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27" name="Date Placeholder 3"/>
          <p:cNvSpPr>
            <a:spLocks noGrp="1"/>
          </p:cNvSpPr>
          <p:nvPr>
            <p:ph type="dt" sz="half" idx="10"/>
          </p:nvPr>
        </p:nvSpPr>
        <p:spPr/>
        <p:txBody>
          <a:bodyPr/>
          <a:lstStyle/>
          <a:p>
            <a:fld id="{E31FEB17-3B30-45C2-A080-34D5ADE1E83F}" type="datetime4">
              <a:rPr lang="en-US" smtClean="0"/>
              <a:pPr/>
              <a:t>April 26, 2023</a:t>
            </a:fld>
            <a:endParaRPr lang="en-US"/>
          </a:p>
        </p:txBody>
      </p:sp>
      <p:sp>
        <p:nvSpPr>
          <p:cNvPr id="1048628" name="Footer Placeholder 4"/>
          <p:cNvSpPr>
            <a:spLocks noGrp="1"/>
          </p:cNvSpPr>
          <p:nvPr>
            <p:ph type="ftr" sz="quarter" idx="11"/>
          </p:nvPr>
        </p:nvSpPr>
        <p:spPr/>
        <p:txBody>
          <a:bodyPr/>
          <a:lstStyle/>
          <a:p>
            <a:r>
              <a:rPr lang="en-US"/>
              <a:t>Dept. of EEE</a:t>
            </a:r>
          </a:p>
        </p:txBody>
      </p:sp>
      <p:sp>
        <p:nvSpPr>
          <p:cNvPr id="1048629"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41"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1048642"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1048643" name="Date Placeholder 3"/>
          <p:cNvSpPr>
            <a:spLocks noGrp="1"/>
          </p:cNvSpPr>
          <p:nvPr>
            <p:ph type="dt" sz="half" idx="10"/>
          </p:nvPr>
        </p:nvSpPr>
        <p:spPr/>
        <p:txBody>
          <a:bodyPr/>
          <a:lstStyle/>
          <a:p>
            <a:fld id="{540E60D5-162A-41B9-B6D2-5DC378515E69}" type="datetime4">
              <a:rPr lang="en-US" smtClean="0"/>
              <a:pPr/>
              <a:t>April 26, 2023</a:t>
            </a:fld>
            <a:endParaRPr lang="en-US"/>
          </a:p>
        </p:txBody>
      </p:sp>
      <p:sp>
        <p:nvSpPr>
          <p:cNvPr id="1048644" name="Footer Placeholder 4"/>
          <p:cNvSpPr>
            <a:spLocks noGrp="1"/>
          </p:cNvSpPr>
          <p:nvPr>
            <p:ph type="ftr" sz="quarter" idx="11"/>
          </p:nvPr>
        </p:nvSpPr>
        <p:spPr/>
        <p:txBody>
          <a:bodyPr/>
          <a:lstStyle/>
          <a:p>
            <a:r>
              <a:rPr lang="en-US"/>
              <a:t>Dept. of EEE</a:t>
            </a:r>
          </a:p>
        </p:txBody>
      </p:sp>
      <p:sp>
        <p:nvSpPr>
          <p:cNvPr id="1048645"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46" name="Title 1"/>
          <p:cNvSpPr>
            <a:spLocks noGrp="1"/>
          </p:cNvSpPr>
          <p:nvPr>
            <p:ph type="title"/>
          </p:nvPr>
        </p:nvSpPr>
        <p:spPr/>
        <p:txBody>
          <a:bodyPr/>
          <a:lstStyle/>
          <a:p>
            <a:r>
              <a:rPr lang="en-US"/>
              <a:t>Click to edit Master title style</a:t>
            </a:r>
          </a:p>
        </p:txBody>
      </p:sp>
      <p:sp>
        <p:nvSpPr>
          <p:cNvPr id="1048647" name="Content Placeholder 2"/>
          <p:cNvSpPr>
            <a:spLocks noGrp="1"/>
          </p:cNvSpPr>
          <p:nvPr>
            <p:ph sz="half" idx="1"/>
          </p:nvPr>
        </p:nvSpPr>
        <p:spPr>
          <a:xfrm>
            <a:off x="457200" y="1174750"/>
            <a:ext cx="40386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8" name="Content Placeholder 3"/>
          <p:cNvSpPr>
            <a:spLocks noGrp="1"/>
          </p:cNvSpPr>
          <p:nvPr>
            <p:ph sz="half" idx="2"/>
          </p:nvPr>
        </p:nvSpPr>
        <p:spPr>
          <a:xfrm>
            <a:off x="4648200" y="1174750"/>
            <a:ext cx="40386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9" name="Date Placeholder 4"/>
          <p:cNvSpPr>
            <a:spLocks noGrp="1"/>
          </p:cNvSpPr>
          <p:nvPr>
            <p:ph type="dt" sz="half" idx="10"/>
          </p:nvPr>
        </p:nvSpPr>
        <p:spPr/>
        <p:txBody>
          <a:bodyPr/>
          <a:lstStyle/>
          <a:p>
            <a:fld id="{73B7E827-BCA1-4214-845D-7975BFDB0371}" type="datetime4">
              <a:rPr lang="en-US" smtClean="0"/>
              <a:pPr/>
              <a:t>April 26, 2023</a:t>
            </a:fld>
            <a:endParaRPr lang="en-US"/>
          </a:p>
        </p:txBody>
      </p:sp>
      <p:sp>
        <p:nvSpPr>
          <p:cNvPr id="1048650" name="Footer Placeholder 5"/>
          <p:cNvSpPr>
            <a:spLocks noGrp="1"/>
          </p:cNvSpPr>
          <p:nvPr>
            <p:ph type="ftr" sz="quarter" idx="11"/>
          </p:nvPr>
        </p:nvSpPr>
        <p:spPr/>
        <p:txBody>
          <a:bodyPr/>
          <a:lstStyle/>
          <a:p>
            <a:r>
              <a:rPr lang="en-US"/>
              <a:t>Dept. of EEE</a:t>
            </a:r>
          </a:p>
        </p:txBody>
      </p:sp>
      <p:sp>
        <p:nvSpPr>
          <p:cNvPr id="1048651"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52" name="Title 1"/>
          <p:cNvSpPr>
            <a:spLocks noGrp="1"/>
          </p:cNvSpPr>
          <p:nvPr>
            <p:ph type="title"/>
          </p:nvPr>
        </p:nvSpPr>
        <p:spPr>
          <a:xfrm>
            <a:off x="630238" y="365125"/>
            <a:ext cx="7886700" cy="1325563"/>
          </a:xfrm>
        </p:spPr>
        <p:txBody>
          <a:bodyPr/>
          <a:lstStyle/>
          <a:p>
            <a:r>
              <a:rPr lang="en-US"/>
              <a:t>Click to edit Master title style</a:t>
            </a:r>
          </a:p>
        </p:txBody>
      </p:sp>
      <p:sp>
        <p:nvSpPr>
          <p:cNvPr id="104865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7" name="Date Placeholder 6"/>
          <p:cNvSpPr>
            <a:spLocks noGrp="1"/>
          </p:cNvSpPr>
          <p:nvPr>
            <p:ph type="dt" sz="half" idx="10"/>
          </p:nvPr>
        </p:nvSpPr>
        <p:spPr/>
        <p:txBody>
          <a:bodyPr/>
          <a:lstStyle/>
          <a:p>
            <a:fld id="{59C8876B-88BF-4211-BEF6-CB4C088DEFA7}" type="datetime4">
              <a:rPr lang="en-US" smtClean="0"/>
              <a:pPr/>
              <a:t>April 26, 2023</a:t>
            </a:fld>
            <a:endParaRPr lang="en-US"/>
          </a:p>
        </p:txBody>
      </p:sp>
      <p:sp>
        <p:nvSpPr>
          <p:cNvPr id="1048658" name="Footer Placeholder 7"/>
          <p:cNvSpPr>
            <a:spLocks noGrp="1"/>
          </p:cNvSpPr>
          <p:nvPr>
            <p:ph type="ftr" sz="quarter" idx="11"/>
          </p:nvPr>
        </p:nvSpPr>
        <p:spPr/>
        <p:txBody>
          <a:bodyPr/>
          <a:lstStyle/>
          <a:p>
            <a:r>
              <a:rPr lang="en-US"/>
              <a:t>Dept. of EEE</a:t>
            </a:r>
          </a:p>
        </p:txBody>
      </p:sp>
      <p:sp>
        <p:nvSpPr>
          <p:cNvPr id="104865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593" name="Title 1"/>
          <p:cNvSpPr>
            <a:spLocks noGrp="1"/>
          </p:cNvSpPr>
          <p:nvPr>
            <p:ph type="title"/>
          </p:nvPr>
        </p:nvSpPr>
        <p:spPr/>
        <p:txBody>
          <a:bodyPr/>
          <a:lstStyle/>
          <a:p>
            <a:r>
              <a:rPr lang="en-US"/>
              <a:t>Click to edit Master title style</a:t>
            </a:r>
          </a:p>
        </p:txBody>
      </p:sp>
      <p:sp>
        <p:nvSpPr>
          <p:cNvPr id="1048594" name="Date Placeholder 2"/>
          <p:cNvSpPr>
            <a:spLocks noGrp="1"/>
          </p:cNvSpPr>
          <p:nvPr>
            <p:ph type="dt" sz="half" idx="10"/>
          </p:nvPr>
        </p:nvSpPr>
        <p:spPr/>
        <p:txBody>
          <a:bodyPr/>
          <a:lstStyle/>
          <a:p>
            <a:fld id="{66FB31C5-253E-483E-8537-E7295271B2BA}" type="datetime4">
              <a:rPr lang="en-US" smtClean="0"/>
              <a:pPr/>
              <a:t>April 26, 2023</a:t>
            </a:fld>
            <a:endParaRPr lang="en-US"/>
          </a:p>
        </p:txBody>
      </p:sp>
      <p:sp>
        <p:nvSpPr>
          <p:cNvPr id="1048595" name="Footer Placeholder 3"/>
          <p:cNvSpPr>
            <a:spLocks noGrp="1"/>
          </p:cNvSpPr>
          <p:nvPr>
            <p:ph type="ftr" sz="quarter" idx="11"/>
          </p:nvPr>
        </p:nvSpPr>
        <p:spPr/>
        <p:txBody>
          <a:bodyPr/>
          <a:lstStyle/>
          <a:p>
            <a:r>
              <a:rPr lang="en-US"/>
              <a:t>Dept. of EEE</a:t>
            </a:r>
          </a:p>
        </p:txBody>
      </p:sp>
      <p:sp>
        <p:nvSpPr>
          <p:cNvPr id="1048596"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FEBF9C40-E5D0-486F-A668-78BA97DF9A60}" type="datetime4">
              <a:rPr lang="en-US" smtClean="0"/>
              <a:pPr/>
              <a:t>April 26, 2023</a:t>
            </a:fld>
            <a:endParaRPr lang="en-US"/>
          </a:p>
        </p:txBody>
      </p:sp>
      <p:sp>
        <p:nvSpPr>
          <p:cNvPr id="1048582" name="Footer Placeholder 2"/>
          <p:cNvSpPr>
            <a:spLocks noGrp="1"/>
          </p:cNvSpPr>
          <p:nvPr>
            <p:ph type="ftr" sz="quarter" idx="11"/>
          </p:nvPr>
        </p:nvSpPr>
        <p:spPr/>
        <p:txBody>
          <a:bodyPr/>
          <a:lstStyle/>
          <a:p>
            <a:r>
              <a:rPr lang="en-US"/>
              <a:t>Dept. of EEE</a:t>
            </a:r>
          </a:p>
        </p:txBody>
      </p:sp>
      <p:sp>
        <p:nvSpPr>
          <p:cNvPr id="1048583"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60"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1048661"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2"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63" name="Date Placeholder 4"/>
          <p:cNvSpPr>
            <a:spLocks noGrp="1"/>
          </p:cNvSpPr>
          <p:nvPr>
            <p:ph type="dt" sz="half" idx="10"/>
          </p:nvPr>
        </p:nvSpPr>
        <p:spPr/>
        <p:txBody>
          <a:bodyPr/>
          <a:lstStyle/>
          <a:p>
            <a:fld id="{5D36BE8F-12B9-42BB-A293-71C719216AF3}" type="datetime4">
              <a:rPr lang="en-US" smtClean="0"/>
              <a:pPr/>
              <a:t>April 26, 2023</a:t>
            </a:fld>
            <a:endParaRPr lang="en-US"/>
          </a:p>
        </p:txBody>
      </p:sp>
      <p:sp>
        <p:nvSpPr>
          <p:cNvPr id="1048664" name="Footer Placeholder 5"/>
          <p:cNvSpPr>
            <a:spLocks noGrp="1"/>
          </p:cNvSpPr>
          <p:nvPr>
            <p:ph type="ftr" sz="quarter" idx="11"/>
          </p:nvPr>
        </p:nvSpPr>
        <p:spPr/>
        <p:txBody>
          <a:bodyPr/>
          <a:lstStyle/>
          <a:p>
            <a:r>
              <a:rPr lang="en-US"/>
              <a:t>Dept. of EEE</a:t>
            </a:r>
          </a:p>
        </p:txBody>
      </p:sp>
      <p:sp>
        <p:nvSpPr>
          <p:cNvPr id="1048665"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30"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1048631"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1048632"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33" name="Date Placeholder 4"/>
          <p:cNvSpPr>
            <a:spLocks noGrp="1"/>
          </p:cNvSpPr>
          <p:nvPr>
            <p:ph type="dt" sz="half" idx="10"/>
          </p:nvPr>
        </p:nvSpPr>
        <p:spPr/>
        <p:txBody>
          <a:bodyPr/>
          <a:lstStyle/>
          <a:p>
            <a:fld id="{40E8BE2F-7189-4314-8691-8210B1DABF34}" type="datetime4">
              <a:rPr lang="en-US" smtClean="0"/>
              <a:pPr/>
              <a:t>April 26, 2023</a:t>
            </a:fld>
            <a:endParaRPr lang="en-US"/>
          </a:p>
        </p:txBody>
      </p:sp>
      <p:sp>
        <p:nvSpPr>
          <p:cNvPr id="1048634" name="Footer Placeholder 5"/>
          <p:cNvSpPr>
            <a:spLocks noGrp="1"/>
          </p:cNvSpPr>
          <p:nvPr>
            <p:ph type="ftr" sz="quarter" idx="11"/>
          </p:nvPr>
        </p:nvSpPr>
        <p:spPr/>
        <p:txBody>
          <a:bodyPr/>
          <a:lstStyle/>
          <a:p>
            <a:r>
              <a:rPr lang="en-US"/>
              <a:t>Dept. of EEE</a:t>
            </a:r>
          </a:p>
        </p:txBody>
      </p:sp>
      <p:sp>
        <p:nvSpPr>
          <p:cNvPr id="1048635"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52" name="Picture 9"/>
          <p:cNvPicPr>
            <a:picLocks noChangeAspect="1"/>
          </p:cNvPicPr>
          <p:nvPr/>
        </p:nvPicPr>
        <p:blipFill>
          <a:blip r:embed="rId13"/>
          <a:stretch>
            <a:fillRect/>
          </a:stretch>
        </p:blipFill>
        <p:spPr>
          <a:xfrm>
            <a:off x="0" y="0"/>
            <a:ext cx="9156700" cy="6858000"/>
          </a:xfrm>
          <a:prstGeom prst="rect">
            <a:avLst/>
          </a:prstGeom>
          <a:noFill/>
          <a:ln w="9525">
            <a:noFill/>
          </a:ln>
        </p:spPr>
      </p:pic>
      <p:sp>
        <p:nvSpPr>
          <p:cNvPr id="1048576" name="Rectangle 3"/>
          <p:cNvSpPr>
            <a:spLocks noGrp="1"/>
          </p:cNvSpPr>
          <p:nvPr>
            <p:ph type="title"/>
          </p:nvPr>
        </p:nvSpPr>
        <p:spPr>
          <a:xfrm>
            <a:off x="457200" y="190500"/>
            <a:ext cx="8229600" cy="582613"/>
          </a:xfrm>
          <a:prstGeom prst="rect">
            <a:avLst/>
          </a:prstGeom>
          <a:noFill/>
          <a:ln w="9525">
            <a:noFill/>
          </a:ln>
        </p:spPr>
        <p:txBody>
          <a:bodyPr anchor="ctr"/>
          <a:lstStyle/>
          <a:p>
            <a:pPr lvl="0"/>
            <a:r>
              <a:rPr lang="en-US" altLang="zh-CN" dirty="0"/>
              <a:t>Click to edit Master title style</a:t>
            </a:r>
          </a:p>
        </p:txBody>
      </p:sp>
      <p:sp>
        <p:nvSpPr>
          <p:cNvPr id="1048577" name="Rectangle 4"/>
          <p:cNvSpPr>
            <a:spLocks noGrp="1"/>
          </p:cNvSpPr>
          <p:nvPr>
            <p:ph type="body" idx="1"/>
          </p:nvPr>
        </p:nvSpPr>
        <p:spPr>
          <a:xfrm>
            <a:off x="457200" y="1174750"/>
            <a:ext cx="82296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48578" name="Rectangle 5"/>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lstStyle>
            <a:lvl1pPr>
              <a:defRPr sz="1400"/>
            </a:lvl1pPr>
          </a:lstStyle>
          <a:p>
            <a:fld id="{C7ACB774-086A-4A9B-AE85-26C220A417D0}" type="datetime4">
              <a:rPr lang="en-US" smtClean="0"/>
              <a:pPr/>
              <a:t>April 26, 2023</a:t>
            </a:fld>
            <a:endParaRPr lang="en-US"/>
          </a:p>
        </p:txBody>
      </p:sp>
      <p:sp>
        <p:nvSpPr>
          <p:cNvPr id="1048579" name="Rectangle 6"/>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defRPr sz="1400"/>
            </a:lvl1pPr>
          </a:lstStyle>
          <a:p>
            <a:r>
              <a:rPr lang="en-US"/>
              <a:t>Dept. of EEE</a:t>
            </a:r>
          </a:p>
        </p:txBody>
      </p:sp>
      <p:sp>
        <p:nvSpPr>
          <p:cNvPr id="1048580" name="Rectangle 7"/>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lstStyle>
            <a:lvl1pPr algn="r">
              <a:defRPr sz="1400"/>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Density" TargetMode="External"/><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hyperlink" Target="https://en.wikipedia.org/wiki/Thermal_conductivity" TargetMode="External"/><Relationship Id="rId4" Type="http://schemas.openxmlformats.org/officeDocument/2006/relationships/hyperlink" Target="https://en.wikipedia.org/wiki/Melting_poin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hyperlink" Target="https://drive.google.com/file/d/1uK7yOPN29qkN6v_1cu-2M0gx70F7_XDj/view?usp=share_link"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8584" name="Footer Placeholder 4"/>
          <p:cNvSpPr>
            <a:spLocks noGrp="1"/>
          </p:cNvSpPr>
          <p:nvPr>
            <p:ph type="ftr" sz="quarter" idx="11"/>
          </p:nvPr>
        </p:nvSpPr>
        <p:spPr/>
        <p:txBody>
          <a:bodyPr/>
          <a:lstStyle/>
          <a:p>
            <a:r>
              <a:rPr lang="en-US" dirty="0"/>
              <a:t>Dept. of Mechanical Engineering</a:t>
            </a:r>
          </a:p>
          <a:p>
            <a:r>
              <a:rPr lang="en-US" dirty="0"/>
              <a:t>2019-2023.</a:t>
            </a:r>
          </a:p>
        </p:txBody>
      </p:sp>
      <p:sp>
        <p:nvSpPr>
          <p:cNvPr id="1048587" name="Slide Number Placeholder 8"/>
          <p:cNvSpPr>
            <a:spLocks noGrp="1"/>
          </p:cNvSpPr>
          <p:nvPr>
            <p:ph type="sldNum" sz="quarter" idx="12"/>
          </p:nvPr>
        </p:nvSpPr>
        <p:spPr/>
        <p:txBody>
          <a:bodyPr/>
          <a:lstStyle/>
          <a:p>
            <a:fld id="{B6F15528-21DE-4FAA-801E-634DDDAF4B2B}" type="slidenum">
              <a:rPr lang="en-US" smtClean="0"/>
              <a:pPr/>
              <a:t>1</a:t>
            </a:fld>
            <a:endParaRPr lang="en-US" dirty="0"/>
          </a:p>
        </p:txBody>
      </p:sp>
      <p:sp>
        <p:nvSpPr>
          <p:cNvPr id="1048585" name="Rectangle 2"/>
          <p:cNvSpPr>
            <a:spLocks noGrp="1" noChangeArrowheads="1"/>
          </p:cNvSpPr>
          <p:nvPr>
            <p:ph type="subTitle" idx="4294967295"/>
          </p:nvPr>
        </p:nvSpPr>
        <p:spPr>
          <a:xfrm>
            <a:off x="323528" y="1172931"/>
            <a:ext cx="7920880" cy="5072294"/>
          </a:xfrm>
        </p:spPr>
        <p:txBody>
          <a:bodyPr>
            <a:normAutofit fontScale="98409"/>
          </a:bodyPr>
          <a:lstStyle/>
          <a:p>
            <a:pPr marL="109855" indent="0" algn="ctr" fontAlgn="auto">
              <a:lnSpc>
                <a:spcPct val="80000"/>
              </a:lnSpc>
              <a:spcBef>
                <a:spcPts val="580"/>
              </a:spcBef>
              <a:spcAft>
                <a:spcPts val="0"/>
              </a:spcAft>
              <a:buFont typeface="Wingdings 2" panose="05020102010507070707"/>
              <a:buNone/>
            </a:pPr>
            <a:endParaRPr lang="en-US" sz="2000" b="1" dirty="0">
              <a:latin typeface="Calibri" panose="020F0502020204030204" charset="0"/>
              <a:cs typeface="Calibri" panose="020F0502020204030204" charset="0"/>
            </a:endParaRPr>
          </a:p>
          <a:p>
            <a:pPr marL="109855" indent="0" algn="ctr" fontAlgn="auto">
              <a:lnSpc>
                <a:spcPct val="80000"/>
              </a:lnSpc>
              <a:spcBef>
                <a:spcPts val="580"/>
              </a:spcBef>
              <a:spcAft>
                <a:spcPts val="0"/>
              </a:spcAft>
              <a:buFont typeface="Wingdings 2" panose="05020102010507070707"/>
              <a:buNone/>
            </a:pPr>
            <a:r>
              <a:rPr lang="en-US" sz="1600" b="1" dirty="0">
                <a:gradFill>
                  <a:gsLst>
                    <a:gs pos="0">
                      <a:srgbClr val="012D86"/>
                    </a:gs>
                    <a:gs pos="100000">
                      <a:srgbClr val="0E2557"/>
                    </a:gs>
                  </a:gsLst>
                  <a:lin scaled="0"/>
                </a:gradFill>
                <a:latin typeface="Times New Roman" panose="02020603050405020304" pitchFamily="18" charset="0"/>
                <a:cs typeface="Times New Roman" panose="02020603050405020304" pitchFamily="18" charset="0"/>
              </a:rPr>
              <a:t>A  PROJECT PRESENTATION </a:t>
            </a:r>
          </a:p>
          <a:p>
            <a:pPr marL="109855" indent="0" algn="ctr" fontAlgn="auto">
              <a:lnSpc>
                <a:spcPct val="80000"/>
              </a:lnSpc>
              <a:spcBef>
                <a:spcPts val="580"/>
              </a:spcBef>
              <a:spcAft>
                <a:spcPts val="0"/>
              </a:spcAft>
              <a:buFont typeface="Wingdings 2" panose="05020102010507070707"/>
              <a:buNone/>
            </a:pPr>
            <a:r>
              <a:rPr lang="en-US" sz="1600" b="1" dirty="0">
                <a:gradFill>
                  <a:gsLst>
                    <a:gs pos="0">
                      <a:srgbClr val="012D86"/>
                    </a:gs>
                    <a:gs pos="100000">
                      <a:srgbClr val="0E2557"/>
                    </a:gs>
                  </a:gsLst>
                  <a:lin scaled="0"/>
                </a:gradFill>
                <a:latin typeface="Times New Roman" panose="02020603050405020304" pitchFamily="18" charset="0"/>
                <a:cs typeface="Times New Roman" panose="02020603050405020304" pitchFamily="18" charset="0"/>
              </a:rPr>
              <a:t>ON </a:t>
            </a:r>
          </a:p>
          <a:p>
            <a:pPr marL="109855" indent="0" algn="ctr" fontAlgn="auto">
              <a:spcBef>
                <a:spcPts val="580"/>
              </a:spcBef>
              <a:spcAft>
                <a:spcPts val="0"/>
              </a:spcAft>
              <a:buFont typeface="Wingdings 2" panose="05020102010507070707"/>
              <a:buNone/>
            </a:pPr>
            <a:r>
              <a:rPr lang="en-IN" sz="2400" b="1" dirty="0">
                <a:solidFill>
                  <a:srgbClr val="FF0000"/>
                </a:solidFill>
                <a:effectLst>
                  <a:outerShdw blurRad="50800" dist="50800" dir="5400000" algn="ctr" rotWithShape="0">
                    <a:schemeClr val="tx1">
                      <a:alpha val="100000"/>
                    </a:schemeClr>
                  </a:outerShdw>
                </a:effectLst>
                <a:latin typeface="Times New Roman" panose="02020603050405020304" pitchFamily="18" charset="0"/>
                <a:cs typeface="Times New Roman" panose="02020603050405020304" pitchFamily="18" charset="0"/>
              </a:rPr>
              <a:t>FABRICATION AND MECHANICAL PROPERTY INVESTIGATION OF AL-7075 REINFORCED WITH SIC AND GRAPHITE</a:t>
            </a:r>
            <a:endParaRPr lang="en-US" sz="2400" b="1" dirty="0">
              <a:solidFill>
                <a:schemeClr val="tx1">
                  <a:lumMod val="95000"/>
                  <a:lumOff val="5000"/>
                </a:schemeClr>
              </a:solidFill>
              <a:latin typeface="Times New Roman" panose="02020603050405020304" pitchFamily="18" charset="0"/>
              <a:cs typeface="Times New Roman" panose="02020603050405020304" pitchFamily="18" charset="0"/>
            </a:endParaRPr>
          </a:p>
          <a:p>
            <a:pPr marL="109855" indent="0" algn="ctr" fontAlgn="auto">
              <a:lnSpc>
                <a:spcPct val="80000"/>
              </a:lnSpc>
              <a:spcBef>
                <a:spcPts val="580"/>
              </a:spcBef>
              <a:spcAft>
                <a:spcPts val="0"/>
              </a:spcAft>
              <a:buFont typeface="Wingdings 2" panose="05020102010507070707"/>
              <a:buNone/>
            </a:pPr>
            <a:r>
              <a:rPr lang="en-IN" altLang="en-GB" sz="1600" b="1" dirty="0">
                <a:gradFill>
                  <a:gsLst>
                    <a:gs pos="0">
                      <a:srgbClr val="012D86"/>
                    </a:gs>
                    <a:gs pos="100000">
                      <a:srgbClr val="0E2557"/>
                    </a:gs>
                  </a:gsLst>
                  <a:lin scaled="0"/>
                </a:gradFill>
                <a:latin typeface="Times New Roman" panose="02020603050405020304" pitchFamily="18" charset="0"/>
                <a:cs typeface="Times New Roman" panose="02020603050405020304" pitchFamily="18" charset="0"/>
              </a:rPr>
              <a:t>By</a:t>
            </a:r>
          </a:p>
          <a:p>
            <a:pPr marL="109855" indent="0" fontAlgn="auto">
              <a:lnSpc>
                <a:spcPct val="80000"/>
              </a:lnSpc>
              <a:spcBef>
                <a:spcPts val="580"/>
              </a:spcBef>
              <a:spcAft>
                <a:spcPts val="0"/>
              </a:spcAft>
              <a:buFont typeface="Wingdings 2" panose="05020102010507070707"/>
              <a:buNone/>
            </a:pPr>
            <a:r>
              <a:rPr lang="en-IN" altLang="en-GB" sz="1600" b="1" dirty="0">
                <a:solidFill>
                  <a:srgbClr val="002060"/>
                </a:solidFill>
                <a:latin typeface="Times New Roman" panose="02020603050405020304" pitchFamily="18" charset="0"/>
                <a:cs typeface="Times New Roman" panose="02020603050405020304" pitchFamily="18" charset="0"/>
              </a:rPr>
              <a:t>		</a:t>
            </a:r>
            <a:r>
              <a:rPr lang="en-IN" altLang="en-GB" sz="1400" b="1" dirty="0">
                <a:solidFill>
                  <a:srgbClr val="008000"/>
                </a:solidFill>
                <a:latin typeface="Times New Roman" panose="02020603050405020304" pitchFamily="18" charset="0"/>
                <a:cs typeface="Times New Roman" panose="02020603050405020304" pitchFamily="18" charset="0"/>
              </a:rPr>
              <a:t>AVULA GANESH			 (19F21A0302)</a:t>
            </a:r>
          </a:p>
          <a:p>
            <a:pPr marL="109855" indent="0" fontAlgn="auto">
              <a:lnSpc>
                <a:spcPct val="80000"/>
              </a:lnSpc>
              <a:spcBef>
                <a:spcPts val="580"/>
              </a:spcBef>
              <a:spcAft>
                <a:spcPts val="0"/>
              </a:spcAft>
              <a:buFont typeface="Wingdings 2" panose="05020102010507070707"/>
              <a:buNone/>
            </a:pPr>
            <a:r>
              <a:rPr lang="en-IN" altLang="en-GB" sz="1400" b="1" dirty="0">
                <a:solidFill>
                  <a:srgbClr val="008000"/>
                </a:solidFill>
                <a:latin typeface="Times New Roman" panose="02020603050405020304" pitchFamily="18" charset="0"/>
                <a:cs typeface="Times New Roman" panose="02020603050405020304" pitchFamily="18" charset="0"/>
              </a:rPr>
              <a:t>		C. MANOHAR			 (20F25A0310)</a:t>
            </a:r>
          </a:p>
          <a:p>
            <a:pPr marL="109855" indent="0" fontAlgn="auto">
              <a:lnSpc>
                <a:spcPct val="80000"/>
              </a:lnSpc>
              <a:spcBef>
                <a:spcPts val="580"/>
              </a:spcBef>
              <a:spcAft>
                <a:spcPts val="0"/>
              </a:spcAft>
              <a:buFont typeface="Wingdings 2" panose="05020102010507070707"/>
              <a:buNone/>
            </a:pPr>
            <a:r>
              <a:rPr lang="en-IN" altLang="en-GB" sz="1400" b="1" dirty="0">
                <a:solidFill>
                  <a:srgbClr val="008000"/>
                </a:solidFill>
                <a:latin typeface="Times New Roman" panose="02020603050405020304" pitchFamily="18" charset="0"/>
                <a:cs typeface="Times New Roman" panose="02020603050405020304" pitchFamily="18" charset="0"/>
              </a:rPr>
              <a:t>		K. RAVEENDRA ACHARI		 (19F21A0319)</a:t>
            </a:r>
          </a:p>
          <a:p>
            <a:pPr marL="109855" indent="0" fontAlgn="auto">
              <a:lnSpc>
                <a:spcPct val="80000"/>
              </a:lnSpc>
              <a:spcBef>
                <a:spcPts val="580"/>
              </a:spcBef>
              <a:spcAft>
                <a:spcPts val="0"/>
              </a:spcAft>
              <a:buFont typeface="Wingdings 2" panose="05020102010507070707"/>
              <a:buNone/>
            </a:pPr>
            <a:r>
              <a:rPr lang="en-IN" altLang="en-GB" sz="1400" b="1" dirty="0">
                <a:solidFill>
                  <a:srgbClr val="008000"/>
                </a:solidFill>
                <a:latin typeface="Times New Roman" panose="02020603050405020304" pitchFamily="18" charset="0"/>
                <a:cs typeface="Times New Roman" panose="02020603050405020304" pitchFamily="18" charset="0"/>
              </a:rPr>
              <a:t>		K.SAI KUMAR			 (19F21A0321)</a:t>
            </a:r>
          </a:p>
          <a:p>
            <a:pPr marL="109855" indent="0" fontAlgn="auto">
              <a:lnSpc>
                <a:spcPct val="80000"/>
              </a:lnSpc>
              <a:spcBef>
                <a:spcPts val="580"/>
              </a:spcBef>
              <a:spcAft>
                <a:spcPts val="0"/>
              </a:spcAft>
              <a:buFont typeface="Wingdings 2" panose="05020102010507070707"/>
              <a:buNone/>
            </a:pPr>
            <a:r>
              <a:rPr lang="en-IN" altLang="en-GB" sz="1400" b="1" dirty="0">
                <a:solidFill>
                  <a:srgbClr val="008000"/>
                </a:solidFill>
                <a:latin typeface="Times New Roman" panose="02020603050405020304" pitchFamily="18" charset="0"/>
                <a:cs typeface="Times New Roman" panose="02020603050405020304" pitchFamily="18" charset="0"/>
              </a:rPr>
              <a:t>		S. PURUSHOTHAM YADAV		 (19F21A0315)</a:t>
            </a:r>
          </a:p>
          <a:p>
            <a:pPr marL="109855" indent="0" fontAlgn="auto">
              <a:lnSpc>
                <a:spcPct val="80000"/>
              </a:lnSpc>
              <a:spcBef>
                <a:spcPts val="580"/>
              </a:spcBef>
              <a:spcAft>
                <a:spcPts val="0"/>
              </a:spcAft>
              <a:buFont typeface="Wingdings 2" panose="05020102010507070707"/>
              <a:buNone/>
            </a:pPr>
            <a:r>
              <a:rPr lang="en-IN" sz="1400" b="1" i="1" dirty="0">
                <a:solidFill>
                  <a:srgbClr val="008000"/>
                </a:solidFill>
                <a:latin typeface="Times New Roman" panose="02020603050405020304" pitchFamily="18" charset="0"/>
                <a:cs typeface="Times New Roman" panose="02020603050405020304" pitchFamily="18" charset="0"/>
              </a:rPr>
              <a:t>			</a:t>
            </a:r>
          </a:p>
          <a:p>
            <a:pPr marL="109855" indent="0" fontAlgn="auto">
              <a:lnSpc>
                <a:spcPct val="80000"/>
              </a:lnSpc>
              <a:spcBef>
                <a:spcPts val="580"/>
              </a:spcBef>
              <a:spcAft>
                <a:spcPts val="0"/>
              </a:spcAft>
              <a:buFont typeface="Wingdings 2" panose="05020102010507070707"/>
              <a:buNone/>
            </a:pPr>
            <a:r>
              <a:rPr lang="en-IN" sz="1400" b="1" i="1" dirty="0">
                <a:solidFill>
                  <a:srgbClr val="008000"/>
                </a:solidFill>
                <a:latin typeface="Times New Roman" panose="02020603050405020304" pitchFamily="18" charset="0"/>
                <a:cs typeface="Times New Roman" panose="02020603050405020304" pitchFamily="18" charset="0"/>
              </a:rPr>
              <a:t>			</a:t>
            </a:r>
            <a:r>
              <a:rPr lang="en-GB" sz="1600" b="1" i="1" dirty="0">
                <a:solidFill>
                  <a:srgbClr val="000099"/>
                </a:solidFill>
                <a:latin typeface="Times New Roman" panose="02020603050405020304" pitchFamily="18" charset="0"/>
                <a:cs typeface="Times New Roman" panose="02020603050405020304" pitchFamily="18" charset="0"/>
              </a:rPr>
              <a:t>Under the esteemed guidance of  </a:t>
            </a:r>
          </a:p>
          <a:p>
            <a:pPr marL="109855" indent="0" fontAlgn="auto">
              <a:lnSpc>
                <a:spcPct val="80000"/>
              </a:lnSpc>
              <a:spcBef>
                <a:spcPts val="580"/>
              </a:spcBef>
              <a:spcAft>
                <a:spcPts val="0"/>
              </a:spcAft>
              <a:buFont typeface="Wingdings 3" panose="05040102010807070707" pitchFamily="18" charset="2"/>
              <a:buNone/>
            </a:pPr>
            <a:r>
              <a:rPr lang="en-IN" altLang="en-GB" sz="1600" b="1" dirty="0">
                <a:solidFill>
                  <a:srgbClr val="003300"/>
                </a:solidFill>
                <a:latin typeface="Times New Roman" panose="02020603050405020304" pitchFamily="18" charset="0"/>
                <a:cs typeface="Times New Roman" panose="02020603050405020304" pitchFamily="18" charset="0"/>
              </a:rPr>
              <a:t>			</a:t>
            </a:r>
            <a:r>
              <a:rPr lang="en-IN" altLang="en-GB" sz="1400" b="1" dirty="0">
                <a:solidFill>
                  <a:srgbClr val="003300"/>
                </a:solidFill>
                <a:latin typeface="Times New Roman" panose="02020603050405020304" pitchFamily="18" charset="0"/>
                <a:cs typeface="Times New Roman" panose="02020603050405020304" pitchFamily="18" charset="0"/>
              </a:rPr>
              <a:t>Mr. S. CHANDRASEKHAR</a:t>
            </a:r>
            <a:r>
              <a:rPr lang="en-GB" sz="1400" b="1" dirty="0">
                <a:solidFill>
                  <a:srgbClr val="3333FF"/>
                </a:solidFill>
                <a:latin typeface="Times New Roman" panose="02020603050405020304" pitchFamily="18" charset="0"/>
                <a:cs typeface="Times New Roman" panose="02020603050405020304" pitchFamily="18" charset="0"/>
              </a:rPr>
              <a:t> </a:t>
            </a:r>
            <a:r>
              <a:rPr lang="en-GB" sz="1400" b="1" baseline="-25000" dirty="0">
                <a:solidFill>
                  <a:srgbClr val="002060"/>
                </a:solidFill>
                <a:latin typeface="Times New Roman" panose="02020603050405020304" pitchFamily="18" charset="0"/>
                <a:cs typeface="Times New Roman" panose="02020603050405020304" pitchFamily="18" charset="0"/>
              </a:rPr>
              <a:t>M.Tech,</a:t>
            </a:r>
          </a:p>
          <a:p>
            <a:pPr marL="109855" indent="0" fontAlgn="auto">
              <a:lnSpc>
                <a:spcPct val="80000"/>
              </a:lnSpc>
              <a:spcBef>
                <a:spcPts val="580"/>
              </a:spcBef>
              <a:spcAft>
                <a:spcPts val="0"/>
              </a:spcAft>
              <a:buFont typeface="Wingdings 3" panose="05040102010807070707" pitchFamily="18" charset="2"/>
              <a:buNone/>
            </a:pPr>
            <a:r>
              <a:rPr lang="en-US" sz="1400" b="1" dirty="0">
                <a:solidFill>
                  <a:srgbClr val="003300"/>
                </a:solidFill>
                <a:latin typeface="Times New Roman" panose="02020603050405020304" pitchFamily="18" charset="0"/>
                <a:cs typeface="Times New Roman" panose="02020603050405020304" pitchFamily="18" charset="0"/>
              </a:rPr>
              <a:t>			Ass</a:t>
            </a:r>
            <a:r>
              <a:rPr lang="en-IN" altLang="en-US" sz="1400" b="1" dirty="0">
                <a:solidFill>
                  <a:srgbClr val="003300"/>
                </a:solidFill>
                <a:latin typeface="Times New Roman" panose="02020603050405020304" pitchFamily="18" charset="0"/>
                <a:cs typeface="Times New Roman" panose="02020603050405020304" pitchFamily="18" charset="0"/>
              </a:rPr>
              <a:t>istant</a:t>
            </a:r>
            <a:r>
              <a:rPr lang="en-US" sz="1400" b="1" dirty="0">
                <a:solidFill>
                  <a:srgbClr val="003300"/>
                </a:solidFill>
                <a:latin typeface="Times New Roman" panose="02020603050405020304" pitchFamily="18" charset="0"/>
                <a:cs typeface="Times New Roman" panose="02020603050405020304" pitchFamily="18" charset="0"/>
              </a:rPr>
              <a:t> Professor</a:t>
            </a:r>
            <a:r>
              <a:rPr lang="en-IN" altLang="en-US" sz="1400" b="1" dirty="0">
                <a:solidFill>
                  <a:srgbClr val="003300"/>
                </a:solidFill>
                <a:latin typeface="Times New Roman" panose="02020603050405020304" pitchFamily="18" charset="0"/>
                <a:cs typeface="Times New Roman" panose="02020603050405020304" pitchFamily="18" charset="0"/>
              </a:rPr>
              <a:t>,</a:t>
            </a:r>
          </a:p>
          <a:p>
            <a:pPr marL="109855" indent="0" fontAlgn="auto">
              <a:lnSpc>
                <a:spcPct val="80000"/>
              </a:lnSpc>
              <a:spcBef>
                <a:spcPts val="580"/>
              </a:spcBef>
              <a:spcAft>
                <a:spcPts val="0"/>
              </a:spcAft>
              <a:buNone/>
            </a:pPr>
            <a:r>
              <a:rPr lang="en-IN" altLang="en-US" sz="1400" b="1" dirty="0">
                <a:solidFill>
                  <a:schemeClr val="accent4">
                    <a:lumMod val="75000"/>
                  </a:schemeClr>
                </a:solidFill>
                <a:latin typeface="Times New Roman" panose="02020603050405020304" pitchFamily="18" charset="0"/>
                <a:cs typeface="Times New Roman" panose="02020603050405020304" pitchFamily="18" charset="0"/>
              </a:rPr>
              <a:t>			Department of Mechanical Engineering</a:t>
            </a:r>
            <a:endParaRPr lang="en-GB" sz="1400" b="1" dirty="0">
              <a:solidFill>
                <a:srgbClr val="000000"/>
              </a:solidFill>
              <a:latin typeface="Times New Roman" panose="02020603050405020304" pitchFamily="18" charset="0"/>
              <a:cs typeface="Times New Roman" panose="02020603050405020304" pitchFamily="18" charset="0"/>
            </a:endParaRPr>
          </a:p>
          <a:p>
            <a:pPr marL="109855" indent="0" algn="ctr" fontAlgn="auto">
              <a:lnSpc>
                <a:spcPct val="80000"/>
              </a:lnSpc>
              <a:spcBef>
                <a:spcPts val="580"/>
              </a:spcBef>
              <a:spcAft>
                <a:spcPts val="0"/>
              </a:spcAft>
              <a:buFont typeface="Wingdings 3" panose="05040102010807070707" pitchFamily="18" charset="2"/>
              <a:buNone/>
            </a:pPr>
            <a:endParaRPr lang="en-IN" altLang="en-US" sz="1600" b="1" dirty="0">
              <a:solidFill>
                <a:srgbClr val="003300"/>
              </a:solidFill>
            </a:endParaRPr>
          </a:p>
          <a:p>
            <a:pPr marL="109855" indent="0" algn="ctr" fontAlgn="auto">
              <a:lnSpc>
                <a:spcPct val="80000"/>
              </a:lnSpc>
              <a:spcBef>
                <a:spcPts val="580"/>
              </a:spcBef>
              <a:spcAft>
                <a:spcPts val="0"/>
              </a:spcAft>
              <a:buFont typeface="Wingdings 3" panose="05040102010807070707" pitchFamily="18" charset="2"/>
              <a:buNone/>
            </a:pPr>
            <a:endParaRPr lang="en-GB" sz="2200" b="1" baseline="-25000" dirty="0">
              <a:solidFill>
                <a:srgbClr val="002060"/>
              </a:solidFill>
            </a:endParaRPr>
          </a:p>
          <a:p>
            <a:pPr marL="109855" indent="0" algn="ctr" fontAlgn="auto">
              <a:lnSpc>
                <a:spcPct val="80000"/>
              </a:lnSpc>
              <a:spcBef>
                <a:spcPts val="580"/>
              </a:spcBef>
              <a:spcAft>
                <a:spcPts val="0"/>
              </a:spcAft>
              <a:buFont typeface="Wingdings 3" panose="05040102010807070707" pitchFamily="18" charset="2"/>
              <a:buNone/>
            </a:pPr>
            <a:endParaRPr lang="en-GB" sz="2200" b="1" i="1" baseline="-25000" dirty="0">
              <a:solidFill>
                <a:srgbClr val="FF9900"/>
              </a:solidFill>
            </a:endParaRPr>
          </a:p>
          <a:p>
            <a:pPr marL="109855" indent="0" algn="ctr">
              <a:lnSpc>
                <a:spcPct val="80000"/>
              </a:lnSpc>
              <a:spcBef>
                <a:spcPts val="580"/>
              </a:spcBef>
              <a:buNone/>
            </a:pPr>
            <a:endParaRPr lang="en-GB" sz="2400" b="1" dirty="0">
              <a:solidFill>
                <a:srgbClr val="000000"/>
              </a:solidFill>
            </a:endParaRPr>
          </a:p>
        </p:txBody>
      </p:sp>
      <p:pic>
        <p:nvPicPr>
          <p:cNvPr id="2" name="Picture 1">
            <a:extLst>
              <a:ext uri="{FF2B5EF4-FFF2-40B4-BE49-F238E27FC236}">
                <a16:creationId xmlns:a16="http://schemas.microsoft.com/office/drawing/2014/main" id="{37F349A4-4A82-1379-78C7-ACAB6C26E14D}"/>
              </a:ext>
            </a:extLst>
          </p:cNvPr>
          <p:cNvPicPr>
            <a:picLocks noChangeAspect="1"/>
          </p:cNvPicPr>
          <p:nvPr/>
        </p:nvPicPr>
        <p:blipFill>
          <a:blip r:embed="rId3"/>
          <a:srcRect/>
          <a:stretch>
            <a:fillRect/>
          </a:stretch>
        </p:blipFill>
        <p:spPr bwMode="auto">
          <a:xfrm>
            <a:off x="323528" y="271207"/>
            <a:ext cx="8363272" cy="1087886"/>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Dept. of Mech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5" name="Rectangle 4"/>
          <p:cNvSpPr/>
          <p:nvPr/>
        </p:nvSpPr>
        <p:spPr>
          <a:xfrm>
            <a:off x="642910" y="285728"/>
            <a:ext cx="5224581" cy="646331"/>
          </a:xfrm>
          <a:prstGeom prst="rect">
            <a:avLst/>
          </a:prstGeom>
          <a:solidFill>
            <a:srgbClr val="002060"/>
          </a:solidFill>
        </p:spPr>
        <p:style>
          <a:lnRef idx="0">
            <a:schemeClr val="accent5"/>
          </a:lnRef>
          <a:fillRef idx="3">
            <a:schemeClr val="accent5"/>
          </a:fillRef>
          <a:effectRef idx="3">
            <a:schemeClr val="accent5"/>
          </a:effectRef>
          <a:fontRef idx="minor">
            <a:schemeClr val="lt1"/>
          </a:fontRef>
        </p:style>
        <p:txBody>
          <a:bodyPr wrap="square">
            <a:spAutoFit/>
          </a:bodyPr>
          <a:lstStyle/>
          <a:p>
            <a:r>
              <a:rPr lang="en-IN" sz="3600" dirty="0">
                <a:solidFill>
                  <a:srgbClr val="FFFF00"/>
                </a:solidFill>
                <a:latin typeface="Algerian" panose="04020705040A02060702" charset="0"/>
              </a:rPr>
              <a:t>MATERIALS USED</a:t>
            </a:r>
            <a:endParaRPr lang="en-US" sz="3600" dirty="0">
              <a:solidFill>
                <a:srgbClr val="FFFF00"/>
              </a:solidFill>
            </a:endParaRPr>
          </a:p>
        </p:txBody>
      </p:sp>
      <p:sp>
        <p:nvSpPr>
          <p:cNvPr id="6" name="Rectangle 5"/>
          <p:cNvSpPr/>
          <p:nvPr/>
        </p:nvSpPr>
        <p:spPr>
          <a:xfrm>
            <a:off x="571472" y="1214423"/>
            <a:ext cx="6929486" cy="1354217"/>
          </a:xfrm>
          <a:prstGeom prst="rect">
            <a:avLst/>
          </a:prstGeom>
        </p:spPr>
        <p:txBody>
          <a:bodyPr wrap="square">
            <a:spAutoFit/>
          </a:bodyPr>
          <a:lstStyle/>
          <a:p>
            <a:r>
              <a:rPr lang="en-US" dirty="0">
                <a:solidFill>
                  <a:srgbClr val="FF0000"/>
                </a:solidFill>
                <a:latin typeface="Times New Roman" pitchFamily="18" charset="0"/>
                <a:cs typeface="Times New Roman" pitchFamily="18" charset="0"/>
              </a:rPr>
              <a:t>AL 7075 Aluminum Physical Properties</a:t>
            </a:r>
          </a:p>
          <a:p>
            <a:r>
              <a:rPr lang="en-US" sz="1600" dirty="0">
                <a:latin typeface="Times New Roman" pitchFamily="18" charset="0"/>
                <a:cs typeface="Times New Roman" pitchFamily="18" charset="0"/>
              </a:rPr>
              <a:t> </a:t>
            </a:r>
          </a:p>
          <a:p>
            <a:pPr lvl="0"/>
            <a:endParaRPr lang="en-US" sz="1600" dirty="0"/>
          </a:p>
          <a:p>
            <a:pPr lvl="0" algn="just"/>
            <a:endParaRPr lang="en-US" sz="1600" dirty="0">
              <a:latin typeface="Times New Roman" pitchFamily="18" charset="0"/>
              <a:cs typeface="Times New Roman" pitchFamily="18" charset="0"/>
            </a:endParaRPr>
          </a:p>
          <a:p>
            <a:pPr algn="just"/>
            <a:endParaRPr lang="en-IN" sz="1600" dirty="0">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C7B12F93-5F6D-3762-0875-F3A7D6C65619}"/>
              </a:ext>
            </a:extLst>
          </p:cNvPr>
          <p:cNvPicPr>
            <a:picLocks noChangeAspect="1"/>
          </p:cNvPicPr>
          <p:nvPr/>
        </p:nvPicPr>
        <p:blipFill>
          <a:blip r:embed="rId2"/>
          <a:stretch>
            <a:fillRect/>
          </a:stretch>
        </p:blipFill>
        <p:spPr>
          <a:xfrm>
            <a:off x="323528" y="1628800"/>
            <a:ext cx="7177430" cy="2087105"/>
          </a:xfrm>
          <a:prstGeom prst="rect">
            <a:avLst/>
          </a:prstGeom>
        </p:spPr>
      </p:pic>
      <p:graphicFrame>
        <p:nvGraphicFramePr>
          <p:cNvPr id="10" name="Table 10">
            <a:extLst>
              <a:ext uri="{FF2B5EF4-FFF2-40B4-BE49-F238E27FC236}">
                <a16:creationId xmlns:a16="http://schemas.microsoft.com/office/drawing/2014/main" id="{177EC2B6-FC01-480F-B556-8E0D331E14A2}"/>
              </a:ext>
            </a:extLst>
          </p:cNvPr>
          <p:cNvGraphicFramePr>
            <a:graphicFrameLocks noGrp="1"/>
          </p:cNvGraphicFramePr>
          <p:nvPr>
            <p:extLst>
              <p:ext uri="{D42A27DB-BD31-4B8C-83A1-F6EECF244321}">
                <p14:modId xmlns:p14="http://schemas.microsoft.com/office/powerpoint/2010/main" val="3391407480"/>
              </p:ext>
            </p:extLst>
          </p:nvPr>
        </p:nvGraphicFramePr>
        <p:xfrm>
          <a:off x="442570" y="3933056"/>
          <a:ext cx="7177430" cy="1383184"/>
        </p:xfrm>
        <a:graphic>
          <a:graphicData uri="http://schemas.openxmlformats.org/drawingml/2006/table">
            <a:tbl>
              <a:tblPr firstRow="1" bandRow="1">
                <a:tableStyleId>{5940675A-B579-460E-94D1-54222C63F5DA}</a:tableStyleId>
              </a:tblPr>
              <a:tblGrid>
                <a:gridCol w="3588715">
                  <a:extLst>
                    <a:ext uri="{9D8B030D-6E8A-4147-A177-3AD203B41FA5}">
                      <a16:colId xmlns:a16="http://schemas.microsoft.com/office/drawing/2014/main" val="530666735"/>
                    </a:ext>
                  </a:extLst>
                </a:gridCol>
                <a:gridCol w="3588715">
                  <a:extLst>
                    <a:ext uri="{9D8B030D-6E8A-4147-A177-3AD203B41FA5}">
                      <a16:colId xmlns:a16="http://schemas.microsoft.com/office/drawing/2014/main" val="2165894484"/>
                    </a:ext>
                  </a:extLst>
                </a:gridCol>
              </a:tblGrid>
              <a:tr h="336794">
                <a:tc>
                  <a:txBody>
                    <a:bodyPr/>
                    <a:lstStyle/>
                    <a:p>
                      <a:pPr algn="l" fontAlgn="t"/>
                      <a:r>
                        <a:rPr lang="en-IN" u="none" strike="noStrike" dirty="0">
                          <a:solidFill>
                            <a:schemeClr val="tx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Density</a:t>
                      </a:r>
                      <a:r>
                        <a:rPr lang="en-IN" u="none" dirty="0">
                          <a:solidFill>
                            <a:schemeClr val="tx1"/>
                          </a:solidFill>
                          <a:effectLst/>
                          <a:latin typeface="Times New Roman" panose="02020603050405020304" pitchFamily="18" charset="0"/>
                          <a:cs typeface="Times New Roman" panose="02020603050405020304" pitchFamily="18" charset="0"/>
                        </a:rPr>
                        <a:t> </a:t>
                      </a:r>
                      <a:r>
                        <a:rPr lang="en-IN" b="0" u="none" dirty="0">
                          <a:solidFill>
                            <a:schemeClr val="tx1"/>
                          </a:solidFill>
                          <a:effectLst/>
                          <a:latin typeface="Times New Roman" panose="02020603050405020304" pitchFamily="18" charset="0"/>
                          <a:cs typeface="Times New Roman" panose="02020603050405020304" pitchFamily="18" charset="0"/>
                        </a:rPr>
                        <a:t>(</a:t>
                      </a:r>
                      <a:r>
                        <a:rPr lang="el-GR" b="0" u="none" dirty="0">
                          <a:solidFill>
                            <a:schemeClr val="tx1"/>
                          </a:solidFill>
                          <a:effectLst/>
                          <a:latin typeface="Times New Roman" panose="02020603050405020304" pitchFamily="18" charset="0"/>
                          <a:cs typeface="Times New Roman" panose="02020603050405020304" pitchFamily="18" charset="0"/>
                        </a:rPr>
                        <a:t>ρ)</a:t>
                      </a:r>
                      <a:endParaRPr lang="el-GR" u="none" dirty="0">
                        <a:solidFill>
                          <a:schemeClr val="tx1"/>
                        </a:solidFill>
                        <a:effectLst/>
                        <a:latin typeface="Times New Roman" panose="02020603050405020304" pitchFamily="18" charset="0"/>
                        <a:cs typeface="Times New Roman" panose="02020603050405020304" pitchFamily="18" charset="0"/>
                      </a:endParaRPr>
                    </a:p>
                  </a:txBody>
                  <a:tcPr/>
                </a:tc>
                <a:tc>
                  <a:txBody>
                    <a:bodyPr/>
                    <a:lstStyle/>
                    <a:p>
                      <a:pPr algn="l" fontAlgn="t"/>
                      <a:r>
                        <a:rPr lang="en-IN" u="none" dirty="0">
                          <a:solidFill>
                            <a:schemeClr val="tx1"/>
                          </a:solidFill>
                          <a:effectLst/>
                          <a:latin typeface="Times New Roman" panose="02020603050405020304" pitchFamily="18" charset="0"/>
                          <a:cs typeface="Times New Roman" panose="02020603050405020304" pitchFamily="18" charset="0"/>
                        </a:rPr>
                        <a:t>2.81 g/cm</a:t>
                      </a:r>
                      <a:r>
                        <a:rPr lang="en-IN" sz="1400" u="none" dirty="0">
                          <a:solidFill>
                            <a:schemeClr val="tx1"/>
                          </a:solidFill>
                          <a:effectLst/>
                          <a:latin typeface="Times New Roman" panose="02020603050405020304" pitchFamily="18" charset="0"/>
                          <a:cs typeface="Times New Roman" panose="02020603050405020304" pitchFamily="18" charset="0"/>
                        </a:rPr>
                        <a:t>3</a:t>
                      </a:r>
                      <a:endParaRPr lang="en-IN" u="none" dirty="0">
                        <a:solidFill>
                          <a:schemeClr val="tx1"/>
                        </a:solidFill>
                        <a:effectLst/>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9623241"/>
                  </a:ext>
                </a:extLst>
              </a:tr>
              <a:tr h="508712">
                <a:tc>
                  <a:txBody>
                    <a:bodyPr/>
                    <a:lstStyle/>
                    <a:p>
                      <a:pPr algn="l" fontAlgn="t"/>
                      <a:r>
                        <a:rPr lang="en-IN" u="none" strike="noStrike" dirty="0">
                          <a:solidFill>
                            <a:schemeClr val="tx1"/>
                          </a:solidFill>
                          <a:effectLst/>
                          <a:latin typeface="Times New Roman" panose="02020603050405020304" pitchFamily="18" charset="0"/>
                          <a:cs typeface="Times New Roman" panose="02020603050405020304" pitchFamily="18" charset="0"/>
                          <a:hlinkClick r:id="rId4" tooltip="Melting point">
                            <a:extLst>
                              <a:ext uri="{A12FA001-AC4F-418D-AE19-62706E023703}">
                                <ahyp:hlinkClr xmlns:ahyp="http://schemas.microsoft.com/office/drawing/2018/hyperlinkcolor" val="tx"/>
                              </a:ext>
                            </a:extLst>
                          </a:hlinkClick>
                        </a:rPr>
                        <a:t>Melting temperature</a:t>
                      </a:r>
                      <a:r>
                        <a:rPr lang="en-IN" u="none" dirty="0">
                          <a:solidFill>
                            <a:schemeClr val="tx1"/>
                          </a:solidFill>
                          <a:effectLst/>
                          <a:latin typeface="Times New Roman" panose="02020603050405020304" pitchFamily="18" charset="0"/>
                          <a:cs typeface="Times New Roman" panose="02020603050405020304" pitchFamily="18" charset="0"/>
                        </a:rPr>
                        <a:t> </a:t>
                      </a:r>
                      <a:r>
                        <a:rPr lang="en-IN" b="0" u="none" dirty="0">
                          <a:solidFill>
                            <a:schemeClr val="tx1"/>
                          </a:solidFill>
                          <a:effectLst/>
                          <a:latin typeface="Times New Roman" panose="02020603050405020304" pitchFamily="18" charset="0"/>
                          <a:cs typeface="Times New Roman" panose="02020603050405020304" pitchFamily="18" charset="0"/>
                        </a:rPr>
                        <a:t>(</a:t>
                      </a:r>
                      <a:r>
                        <a:rPr lang="en-IN" b="0" i="1" u="none" dirty="0">
                          <a:solidFill>
                            <a:schemeClr val="tx1"/>
                          </a:solidFill>
                          <a:effectLst/>
                          <a:latin typeface="Times New Roman" panose="02020603050405020304" pitchFamily="18" charset="0"/>
                          <a:cs typeface="Times New Roman" panose="02020603050405020304" pitchFamily="18" charset="0"/>
                        </a:rPr>
                        <a:t>T</a:t>
                      </a:r>
                      <a:r>
                        <a:rPr lang="en-IN" b="0" u="none" baseline="-25000" dirty="0">
                          <a:solidFill>
                            <a:schemeClr val="tx1"/>
                          </a:solidFill>
                          <a:effectLst/>
                          <a:latin typeface="Times New Roman" panose="02020603050405020304" pitchFamily="18" charset="0"/>
                          <a:cs typeface="Times New Roman" panose="02020603050405020304" pitchFamily="18" charset="0"/>
                        </a:rPr>
                        <a:t>m</a:t>
                      </a:r>
                      <a:r>
                        <a:rPr lang="en-IN" b="0" u="none" dirty="0">
                          <a:solidFill>
                            <a:schemeClr val="tx1"/>
                          </a:solidFill>
                          <a:effectLst/>
                          <a:latin typeface="Times New Roman" panose="02020603050405020304" pitchFamily="18" charset="0"/>
                          <a:cs typeface="Times New Roman" panose="02020603050405020304" pitchFamily="18" charset="0"/>
                        </a:rPr>
                        <a:t>)</a:t>
                      </a:r>
                      <a:endParaRPr lang="en-IN" u="none" dirty="0">
                        <a:solidFill>
                          <a:schemeClr val="tx1"/>
                        </a:solidFill>
                        <a:effectLst/>
                        <a:latin typeface="Times New Roman" panose="02020603050405020304" pitchFamily="18" charset="0"/>
                        <a:cs typeface="Times New Roman" panose="02020603050405020304" pitchFamily="18" charset="0"/>
                      </a:endParaRPr>
                    </a:p>
                  </a:txBody>
                  <a:tcPr/>
                </a:tc>
                <a:tc>
                  <a:txBody>
                    <a:bodyPr/>
                    <a:lstStyle/>
                    <a:p>
                      <a:pPr algn="l" fontAlgn="t"/>
                      <a:r>
                        <a:rPr lang="en-IN" sz="2000" u="none" dirty="0">
                          <a:solidFill>
                            <a:schemeClr val="tx1"/>
                          </a:solidFill>
                          <a:effectLst/>
                          <a:latin typeface="Times New Roman" panose="02020603050405020304" pitchFamily="18" charset="0"/>
                          <a:cs typeface="Times New Roman" panose="02020603050405020304" pitchFamily="18" charset="0"/>
                        </a:rPr>
                        <a:t>477</a:t>
                      </a:r>
                      <a:r>
                        <a:rPr lang="en-IN" sz="1400" u="none" dirty="0">
                          <a:solidFill>
                            <a:schemeClr val="tx1"/>
                          </a:solidFill>
                          <a:effectLst/>
                          <a:latin typeface="Times New Roman" panose="02020603050405020304" pitchFamily="18" charset="0"/>
                          <a:cs typeface="Times New Roman" panose="02020603050405020304" pitchFamily="18" charset="0"/>
                        </a:rPr>
                        <a:t>0</a:t>
                      </a:r>
                      <a:r>
                        <a:rPr lang="en-IN" sz="2000" u="none" dirty="0">
                          <a:solidFill>
                            <a:schemeClr val="tx1"/>
                          </a:solidFill>
                          <a:effectLst/>
                          <a:latin typeface="Times New Roman" panose="02020603050405020304" pitchFamily="18" charset="0"/>
                          <a:cs typeface="Times New Roman" panose="02020603050405020304" pitchFamily="18" charset="0"/>
                        </a:rPr>
                        <a:t>C</a:t>
                      </a:r>
                      <a:r>
                        <a:rPr lang="en-IN" u="none" dirty="0">
                          <a:solidFill>
                            <a:schemeClr val="tx1"/>
                          </a:solidFill>
                          <a:effectLst/>
                          <a:latin typeface="Times New Roman" panose="02020603050405020304" pitchFamily="18" charset="0"/>
                          <a:cs typeface="Times New Roman" panose="02020603050405020304" pitchFamily="18" charset="0"/>
                        </a:rPr>
                        <a:t> (891</a:t>
                      </a:r>
                      <a:r>
                        <a:rPr lang="en-IN" sz="1200" u="none" dirty="0">
                          <a:solidFill>
                            <a:schemeClr val="tx1"/>
                          </a:solidFill>
                          <a:effectLst/>
                          <a:latin typeface="Times New Roman" panose="02020603050405020304" pitchFamily="18" charset="0"/>
                          <a:cs typeface="Times New Roman" panose="02020603050405020304" pitchFamily="18" charset="0"/>
                        </a:rPr>
                        <a:t>0</a:t>
                      </a:r>
                      <a:r>
                        <a:rPr lang="en-IN" u="none" dirty="0">
                          <a:solidFill>
                            <a:schemeClr val="tx1"/>
                          </a:solidFill>
                          <a:effectLst/>
                          <a:latin typeface="Times New Roman" panose="02020603050405020304" pitchFamily="18" charset="0"/>
                          <a:cs typeface="Times New Roman" panose="02020603050405020304" pitchFamily="18" charset="0"/>
                        </a:rPr>
                        <a:t>F)</a:t>
                      </a:r>
                    </a:p>
                  </a:txBody>
                  <a:tcPr/>
                </a:tc>
                <a:extLst>
                  <a:ext uri="{0D108BD9-81ED-4DB2-BD59-A6C34878D82A}">
                    <a16:rowId xmlns:a16="http://schemas.microsoft.com/office/drawing/2014/main" val="1265182445"/>
                  </a:ext>
                </a:extLst>
              </a:tr>
              <a:tr h="508712">
                <a:tc>
                  <a:txBody>
                    <a:bodyPr/>
                    <a:lstStyle/>
                    <a:p>
                      <a:pPr algn="l" fontAlgn="t"/>
                      <a:r>
                        <a:rPr lang="en-IN" u="none" dirty="0">
                          <a:solidFill>
                            <a:schemeClr val="tx1"/>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Thermal conductivity</a:t>
                      </a:r>
                      <a:r>
                        <a:rPr lang="en-IN" u="none" dirty="0">
                          <a:solidFill>
                            <a:schemeClr val="tx1"/>
                          </a:solidFill>
                          <a:effectLst/>
                          <a:latin typeface="Times New Roman" panose="02020603050405020304" pitchFamily="18" charset="0"/>
                          <a:cs typeface="Times New Roman" panose="02020603050405020304" pitchFamily="18" charset="0"/>
                        </a:rPr>
                        <a:t> </a:t>
                      </a:r>
                      <a:r>
                        <a:rPr lang="en-IN" b="0" u="none" dirty="0">
                          <a:solidFill>
                            <a:schemeClr val="tx1"/>
                          </a:solidFill>
                          <a:effectLst/>
                          <a:latin typeface="Times New Roman" panose="02020603050405020304" pitchFamily="18" charset="0"/>
                          <a:cs typeface="Times New Roman" panose="02020603050405020304" pitchFamily="18" charset="0"/>
                        </a:rPr>
                        <a:t>(k)</a:t>
                      </a:r>
                      <a:r>
                        <a:rPr lang="en-IN" u="none" dirty="0">
                          <a:solidFill>
                            <a:schemeClr val="tx1"/>
                          </a:solidFill>
                          <a:effectLst/>
                          <a:latin typeface="Times New Roman" panose="02020603050405020304" pitchFamily="18" charset="0"/>
                          <a:cs typeface="Times New Roman" panose="02020603050405020304" pitchFamily="18" charset="0"/>
                        </a:rPr>
                        <a:t> </a:t>
                      </a:r>
                    </a:p>
                  </a:txBody>
                  <a:tcPr/>
                </a:tc>
                <a:tc>
                  <a:txBody>
                    <a:bodyPr/>
                    <a:lstStyle/>
                    <a:p>
                      <a:pPr algn="l" fontAlgn="t"/>
                      <a:r>
                        <a:rPr lang="en-IN" u="none" dirty="0">
                          <a:solidFill>
                            <a:schemeClr val="tx1"/>
                          </a:solidFill>
                          <a:effectLst/>
                          <a:latin typeface="Times New Roman" panose="02020603050405020304" pitchFamily="18" charset="0"/>
                          <a:cs typeface="Times New Roman" panose="02020603050405020304" pitchFamily="18" charset="0"/>
                        </a:rPr>
                        <a:t>130–150 W/m*K</a:t>
                      </a:r>
                    </a:p>
                  </a:txBody>
                  <a:tcPr/>
                </a:tc>
                <a:extLst>
                  <a:ext uri="{0D108BD9-81ED-4DB2-BD59-A6C34878D82A}">
                    <a16:rowId xmlns:a16="http://schemas.microsoft.com/office/drawing/2014/main" val="301512254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Dept. of Mech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5" name="Picture 4">
            <a:extLst>
              <a:ext uri="{FF2B5EF4-FFF2-40B4-BE49-F238E27FC236}">
                <a16:creationId xmlns:a16="http://schemas.microsoft.com/office/drawing/2014/main" id="{3706492A-1B63-8426-ADDE-65B99CA0A9B5}"/>
              </a:ext>
            </a:extLst>
          </p:cNvPr>
          <p:cNvPicPr>
            <a:picLocks noChangeAspect="1"/>
          </p:cNvPicPr>
          <p:nvPr/>
        </p:nvPicPr>
        <p:blipFill>
          <a:blip r:embed="rId2"/>
          <a:stretch>
            <a:fillRect/>
          </a:stretch>
        </p:blipFill>
        <p:spPr>
          <a:xfrm>
            <a:off x="107504" y="102380"/>
            <a:ext cx="7884876" cy="1592317"/>
          </a:xfrm>
          <a:prstGeom prst="rect">
            <a:avLst/>
          </a:prstGeom>
        </p:spPr>
      </p:pic>
      <p:pic>
        <p:nvPicPr>
          <p:cNvPr id="6" name="Picture 5">
            <a:extLst>
              <a:ext uri="{FF2B5EF4-FFF2-40B4-BE49-F238E27FC236}">
                <a16:creationId xmlns:a16="http://schemas.microsoft.com/office/drawing/2014/main" id="{1D5D20C0-DBA2-D747-55FD-8E86516CB284}"/>
              </a:ext>
            </a:extLst>
          </p:cNvPr>
          <p:cNvPicPr>
            <a:picLocks noChangeAspect="1"/>
          </p:cNvPicPr>
          <p:nvPr/>
        </p:nvPicPr>
        <p:blipFill>
          <a:blip r:embed="rId3"/>
          <a:stretch>
            <a:fillRect/>
          </a:stretch>
        </p:blipFill>
        <p:spPr>
          <a:xfrm>
            <a:off x="252027" y="1725664"/>
            <a:ext cx="7740352" cy="378533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Dept. of Mech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5" name="Rectangle 4"/>
          <p:cNvSpPr/>
          <p:nvPr/>
        </p:nvSpPr>
        <p:spPr>
          <a:xfrm>
            <a:off x="251520" y="500042"/>
            <a:ext cx="5749240" cy="769441"/>
          </a:xfrm>
          <a:prstGeom prst="rect">
            <a:avLst/>
          </a:prstGeom>
        </p:spPr>
        <p:txBody>
          <a:bodyPr wrap="square">
            <a:spAutoFit/>
          </a:bodyPr>
          <a:lstStyle/>
          <a:p>
            <a:r>
              <a:rPr lang="en-US" sz="2000" dirty="0">
                <a:solidFill>
                  <a:srgbClr val="FF0000"/>
                </a:solidFill>
                <a:latin typeface="Times New Roman" pitchFamily="18" charset="0"/>
                <a:cs typeface="Times New Roman" pitchFamily="18" charset="0"/>
              </a:rPr>
              <a:t>Properties of Graphite</a:t>
            </a:r>
          </a:p>
          <a:p>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7" name="Rectangle 6"/>
          <p:cNvSpPr/>
          <p:nvPr/>
        </p:nvSpPr>
        <p:spPr>
          <a:xfrm>
            <a:off x="714348" y="1214422"/>
            <a:ext cx="6643734" cy="584775"/>
          </a:xfrm>
          <a:prstGeom prst="rect">
            <a:avLst/>
          </a:prstGeom>
        </p:spPr>
        <p:txBody>
          <a:bodyPr wrap="square">
            <a:spAutoFit/>
          </a:bodyPr>
          <a:lstStyle/>
          <a:p>
            <a:pPr algn="just"/>
            <a:endParaRPr lang="en-US" sz="1600" dirty="0">
              <a:latin typeface="Times New Roman" pitchFamily="18" charset="0"/>
              <a:cs typeface="Times New Roman" pitchFamily="18" charset="0"/>
            </a:endParaRPr>
          </a:p>
          <a:p>
            <a:r>
              <a:rPr lang="en-IN" sz="1600" b="1"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7631CB35-238F-0D78-E035-5AD22EA0A70D}"/>
              </a:ext>
            </a:extLst>
          </p:cNvPr>
          <p:cNvPicPr>
            <a:picLocks noChangeAspect="1"/>
          </p:cNvPicPr>
          <p:nvPr/>
        </p:nvPicPr>
        <p:blipFill>
          <a:blip r:embed="rId2"/>
          <a:stretch>
            <a:fillRect/>
          </a:stretch>
        </p:blipFill>
        <p:spPr>
          <a:xfrm>
            <a:off x="188698" y="1043026"/>
            <a:ext cx="7410590" cy="1683735"/>
          </a:xfrm>
          <a:prstGeom prst="rect">
            <a:avLst/>
          </a:prstGeom>
        </p:spPr>
      </p:pic>
      <p:sp>
        <p:nvSpPr>
          <p:cNvPr id="10" name="TextBox 9">
            <a:extLst>
              <a:ext uri="{FF2B5EF4-FFF2-40B4-BE49-F238E27FC236}">
                <a16:creationId xmlns:a16="http://schemas.microsoft.com/office/drawing/2014/main" id="{B05ACC6F-E1CC-7014-3DA4-E07727C8D87A}"/>
              </a:ext>
            </a:extLst>
          </p:cNvPr>
          <p:cNvSpPr txBox="1"/>
          <p:nvPr/>
        </p:nvSpPr>
        <p:spPr>
          <a:xfrm>
            <a:off x="251521" y="2726762"/>
            <a:ext cx="6840760" cy="400110"/>
          </a:xfrm>
          <a:prstGeom prst="rect">
            <a:avLst/>
          </a:prstGeom>
          <a:noFill/>
        </p:spPr>
        <p:txBody>
          <a:bodyPr wrap="square">
            <a:spAutoFit/>
          </a:bodyPr>
          <a:lstStyle/>
          <a:p>
            <a:r>
              <a:rPr lang="en-IN" sz="2000" dirty="0">
                <a:solidFill>
                  <a:srgbClr val="FF0000"/>
                </a:solidFill>
                <a:latin typeface="Times New Roman" panose="02020603050405020304" pitchFamily="18" charset="0"/>
                <a:cs typeface="Times New Roman" panose="02020603050405020304" pitchFamily="18" charset="0"/>
              </a:rPr>
              <a:t>Physical Properties of SIC</a:t>
            </a:r>
          </a:p>
        </p:txBody>
      </p:sp>
      <p:pic>
        <p:nvPicPr>
          <p:cNvPr id="11" name="Picture 10">
            <a:extLst>
              <a:ext uri="{FF2B5EF4-FFF2-40B4-BE49-F238E27FC236}">
                <a16:creationId xmlns:a16="http://schemas.microsoft.com/office/drawing/2014/main" id="{6B27FBC2-CE4A-437E-955F-E53C61E17CC8}"/>
              </a:ext>
            </a:extLst>
          </p:cNvPr>
          <p:cNvPicPr>
            <a:picLocks noChangeAspect="1"/>
          </p:cNvPicPr>
          <p:nvPr/>
        </p:nvPicPr>
        <p:blipFill>
          <a:blip r:embed="rId3"/>
          <a:stretch>
            <a:fillRect/>
          </a:stretch>
        </p:blipFill>
        <p:spPr>
          <a:xfrm>
            <a:off x="79553" y="3442635"/>
            <a:ext cx="7628880" cy="187502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Dept. of Mech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5" name="Rectangle 4"/>
          <p:cNvSpPr/>
          <p:nvPr/>
        </p:nvSpPr>
        <p:spPr>
          <a:xfrm>
            <a:off x="500034" y="428604"/>
            <a:ext cx="7072362" cy="461665"/>
          </a:xfrm>
          <a:prstGeom prst="rect">
            <a:avLst/>
          </a:prstGeom>
        </p:spPr>
        <p:txBody>
          <a:bodyPr wrap="square">
            <a:spAutoFit/>
          </a:bodyPr>
          <a:lstStyle/>
          <a:p>
            <a:r>
              <a:rPr lang="en-IN" sz="2400" dirty="0">
                <a:solidFill>
                  <a:srgbClr val="FF0000"/>
                </a:solidFill>
                <a:latin typeface="Times New Roman" panose="02020603050405020304" pitchFamily="18" charset="0"/>
                <a:cs typeface="Times New Roman" pitchFamily="18" charset="0"/>
              </a:rPr>
              <a:t>Specimen Composition</a:t>
            </a:r>
            <a:r>
              <a:rPr lang="en-IN" sz="2400" dirty="0">
                <a:latin typeface="Times New Roman" panose="02020603050405020304" pitchFamily="18" charset="0"/>
                <a:cs typeface="Times New Roman" panose="02020603050405020304" pitchFamily="18" charset="0"/>
              </a:rPr>
              <a:t> </a:t>
            </a:r>
            <a:endParaRPr lang="en-US" sz="2400" dirty="0">
              <a:solidFill>
                <a:schemeClr val="bg2">
                  <a:lumMod val="75000"/>
                </a:schemeClr>
              </a:solidFill>
              <a:latin typeface="Times New Roman" panose="02020603050405020304" pitchFamily="18" charset="0"/>
              <a:cs typeface="Times New Roman" pitchFamily="18" charset="0"/>
            </a:endParaRPr>
          </a:p>
        </p:txBody>
      </p:sp>
      <p:sp>
        <p:nvSpPr>
          <p:cNvPr id="7" name="Rectangle 6"/>
          <p:cNvSpPr/>
          <p:nvPr/>
        </p:nvSpPr>
        <p:spPr>
          <a:xfrm>
            <a:off x="571472" y="1071546"/>
            <a:ext cx="7072362" cy="369332"/>
          </a:xfrm>
          <a:prstGeom prst="rect">
            <a:avLst/>
          </a:prstGeom>
        </p:spPr>
        <p:txBody>
          <a:bodyPr wrap="square">
            <a:spAutoFit/>
          </a:bodyPr>
          <a:lstStyle/>
          <a:p>
            <a:pPr algn="just"/>
            <a:r>
              <a:rPr lang="en-IN" dirty="0"/>
              <a:t> </a:t>
            </a:r>
            <a:endParaRPr lang="en-US" dirty="0"/>
          </a:p>
        </p:txBody>
      </p:sp>
      <p:graphicFrame>
        <p:nvGraphicFramePr>
          <p:cNvPr id="6" name="Table 9">
            <a:extLst>
              <a:ext uri="{FF2B5EF4-FFF2-40B4-BE49-F238E27FC236}">
                <a16:creationId xmlns:a16="http://schemas.microsoft.com/office/drawing/2014/main" id="{B3DD8C18-C596-F19B-829F-564E1CEDF12A}"/>
              </a:ext>
            </a:extLst>
          </p:cNvPr>
          <p:cNvGraphicFramePr>
            <a:graphicFrameLocks noGrp="1"/>
          </p:cNvGraphicFramePr>
          <p:nvPr>
            <p:extLst>
              <p:ext uri="{D42A27DB-BD31-4B8C-83A1-F6EECF244321}">
                <p14:modId xmlns:p14="http://schemas.microsoft.com/office/powerpoint/2010/main" val="4115887118"/>
              </p:ext>
            </p:extLst>
          </p:nvPr>
        </p:nvGraphicFramePr>
        <p:xfrm>
          <a:off x="323528" y="1015815"/>
          <a:ext cx="7296470" cy="1737360"/>
        </p:xfrm>
        <a:graphic>
          <a:graphicData uri="http://schemas.openxmlformats.org/drawingml/2006/table">
            <a:tbl>
              <a:tblPr firstRow="1" bandRow="1">
                <a:tableStyleId>{5C22544A-7EE6-4342-B048-85BDC9FD1C3A}</a:tableStyleId>
              </a:tblPr>
              <a:tblGrid>
                <a:gridCol w="1459294">
                  <a:extLst>
                    <a:ext uri="{9D8B030D-6E8A-4147-A177-3AD203B41FA5}">
                      <a16:colId xmlns:a16="http://schemas.microsoft.com/office/drawing/2014/main" val="1893974978"/>
                    </a:ext>
                  </a:extLst>
                </a:gridCol>
                <a:gridCol w="1459294">
                  <a:extLst>
                    <a:ext uri="{9D8B030D-6E8A-4147-A177-3AD203B41FA5}">
                      <a16:colId xmlns:a16="http://schemas.microsoft.com/office/drawing/2014/main" val="3035999566"/>
                    </a:ext>
                  </a:extLst>
                </a:gridCol>
                <a:gridCol w="1459294">
                  <a:extLst>
                    <a:ext uri="{9D8B030D-6E8A-4147-A177-3AD203B41FA5}">
                      <a16:colId xmlns:a16="http://schemas.microsoft.com/office/drawing/2014/main" val="2617713104"/>
                    </a:ext>
                  </a:extLst>
                </a:gridCol>
                <a:gridCol w="1459294">
                  <a:extLst>
                    <a:ext uri="{9D8B030D-6E8A-4147-A177-3AD203B41FA5}">
                      <a16:colId xmlns:a16="http://schemas.microsoft.com/office/drawing/2014/main" val="4102595308"/>
                    </a:ext>
                  </a:extLst>
                </a:gridCol>
                <a:gridCol w="1459294">
                  <a:extLst>
                    <a:ext uri="{9D8B030D-6E8A-4147-A177-3AD203B41FA5}">
                      <a16:colId xmlns:a16="http://schemas.microsoft.com/office/drawing/2014/main" val="1889903145"/>
                    </a:ext>
                  </a:extLst>
                </a:gridCol>
              </a:tblGrid>
              <a:tr h="592052">
                <a:tc>
                  <a:txBody>
                    <a:bodyPr/>
                    <a:lstStyle/>
                    <a:p>
                      <a:pPr algn="ctr"/>
                      <a:r>
                        <a:rPr lang="en-IN" dirty="0" err="1">
                          <a:latin typeface="Times New Roman" panose="02020603050405020304" pitchFamily="18" charset="0"/>
                          <a:cs typeface="Times New Roman" panose="02020603050405020304" pitchFamily="18" charset="0"/>
                        </a:rPr>
                        <a:t>S.No</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Specimen</a:t>
                      </a:r>
                      <a:r>
                        <a:rPr lang="en-IN" baseline="0" dirty="0">
                          <a:latin typeface="Times New Roman" panose="02020603050405020304" pitchFamily="18" charset="0"/>
                          <a:cs typeface="Times New Roman" panose="02020603050405020304" pitchFamily="18" charset="0"/>
                        </a:rPr>
                        <a:t> Name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AL7075(g)</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SIC(g)</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GRAPHITE (g)</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66371886"/>
                  </a:ext>
                </a:extLst>
              </a:tr>
              <a:tr h="343015">
                <a:tc>
                  <a:txBody>
                    <a:bodyPr/>
                    <a:lstStyle/>
                    <a:p>
                      <a:pPr algn="ctr"/>
                      <a:r>
                        <a:rPr lang="en-IN" dirty="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A</a:t>
                      </a:r>
                    </a:p>
                  </a:txBody>
                  <a:tcPr/>
                </a:tc>
                <a:tc>
                  <a:txBody>
                    <a:bodyPr/>
                    <a:lstStyle/>
                    <a:p>
                      <a:pPr algn="ctr"/>
                      <a:r>
                        <a:rPr lang="en-IN" dirty="0">
                          <a:latin typeface="Times New Roman" panose="02020603050405020304" pitchFamily="18" charset="0"/>
                          <a:cs typeface="Times New Roman" panose="02020603050405020304" pitchFamily="18" charset="0"/>
                        </a:rPr>
                        <a:t>950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20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30</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93863040"/>
                  </a:ext>
                </a:extLst>
              </a:tr>
              <a:tr h="343015">
                <a:tc>
                  <a:txBody>
                    <a:bodyPr/>
                    <a:lstStyle/>
                    <a:p>
                      <a:pPr algn="ctr"/>
                      <a:r>
                        <a:rPr lang="en-IN"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B</a:t>
                      </a:r>
                    </a:p>
                  </a:txBody>
                  <a:tcPr/>
                </a:tc>
                <a:tc>
                  <a:txBody>
                    <a:bodyPr/>
                    <a:lstStyle/>
                    <a:p>
                      <a:pPr algn="ctr"/>
                      <a:r>
                        <a:rPr lang="en-IN" dirty="0">
                          <a:latin typeface="Times New Roman" panose="02020603050405020304" pitchFamily="18" charset="0"/>
                          <a:cs typeface="Times New Roman" panose="02020603050405020304" pitchFamily="18" charset="0"/>
                        </a:rPr>
                        <a:t>930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40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30</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14052662"/>
                  </a:ext>
                </a:extLst>
              </a:tr>
              <a:tr h="343015">
                <a:tc>
                  <a:txBody>
                    <a:bodyPr/>
                    <a:lstStyle/>
                    <a:p>
                      <a:pPr algn="ctr"/>
                      <a:r>
                        <a:rPr lang="en-IN"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C</a:t>
                      </a:r>
                    </a:p>
                  </a:txBody>
                  <a:tcPr/>
                </a:tc>
                <a:tc>
                  <a:txBody>
                    <a:bodyPr/>
                    <a:lstStyle/>
                    <a:p>
                      <a:pPr algn="ctr"/>
                      <a:r>
                        <a:rPr lang="en-IN" dirty="0">
                          <a:latin typeface="Times New Roman" panose="02020603050405020304" pitchFamily="18" charset="0"/>
                          <a:cs typeface="Times New Roman" panose="02020603050405020304" pitchFamily="18" charset="0"/>
                        </a:rPr>
                        <a:t>910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60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30</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946892"/>
                  </a:ext>
                </a:extLst>
              </a:tr>
            </a:tbl>
          </a:graphicData>
        </a:graphic>
      </p:graphicFrame>
      <p:pic>
        <p:nvPicPr>
          <p:cNvPr id="10" name="Picture 9">
            <a:extLst>
              <a:ext uri="{FF2B5EF4-FFF2-40B4-BE49-F238E27FC236}">
                <a16:creationId xmlns:a16="http://schemas.microsoft.com/office/drawing/2014/main" id="{47589835-33EA-9E94-A251-631737D0F51D}"/>
              </a:ext>
            </a:extLst>
          </p:cNvPr>
          <p:cNvPicPr>
            <a:picLocks noChangeAspect="1"/>
          </p:cNvPicPr>
          <p:nvPr/>
        </p:nvPicPr>
        <p:blipFill>
          <a:blip r:embed="rId2"/>
          <a:stretch>
            <a:fillRect/>
          </a:stretch>
        </p:blipFill>
        <p:spPr>
          <a:xfrm>
            <a:off x="208735" y="2986113"/>
            <a:ext cx="3037160" cy="2237426"/>
          </a:xfrm>
          <a:prstGeom prst="rect">
            <a:avLst/>
          </a:prstGeom>
        </p:spPr>
      </p:pic>
      <p:pic>
        <p:nvPicPr>
          <p:cNvPr id="11" name="Picture 10">
            <a:extLst>
              <a:ext uri="{FF2B5EF4-FFF2-40B4-BE49-F238E27FC236}">
                <a16:creationId xmlns:a16="http://schemas.microsoft.com/office/drawing/2014/main" id="{C434E753-E442-4C92-5DAB-DF3C8D36E7CD}"/>
              </a:ext>
            </a:extLst>
          </p:cNvPr>
          <p:cNvPicPr>
            <a:picLocks noChangeAspect="1"/>
          </p:cNvPicPr>
          <p:nvPr/>
        </p:nvPicPr>
        <p:blipFill>
          <a:blip r:embed="rId3"/>
          <a:stretch>
            <a:fillRect/>
          </a:stretch>
        </p:blipFill>
        <p:spPr>
          <a:xfrm>
            <a:off x="3419871" y="3020326"/>
            <a:ext cx="2304258" cy="2133785"/>
          </a:xfrm>
          <a:prstGeom prst="rect">
            <a:avLst/>
          </a:prstGeom>
        </p:spPr>
      </p:pic>
      <p:pic>
        <p:nvPicPr>
          <p:cNvPr id="12" name="Picture 11">
            <a:extLst>
              <a:ext uri="{FF2B5EF4-FFF2-40B4-BE49-F238E27FC236}">
                <a16:creationId xmlns:a16="http://schemas.microsoft.com/office/drawing/2014/main" id="{EEBE1684-235A-036B-38AE-621681B4D682}"/>
              </a:ext>
            </a:extLst>
          </p:cNvPr>
          <p:cNvPicPr>
            <a:picLocks noChangeAspect="1"/>
          </p:cNvPicPr>
          <p:nvPr/>
        </p:nvPicPr>
        <p:blipFill>
          <a:blip r:embed="rId4"/>
          <a:stretch>
            <a:fillRect/>
          </a:stretch>
        </p:blipFill>
        <p:spPr>
          <a:xfrm>
            <a:off x="5898105" y="3106914"/>
            <a:ext cx="2816596" cy="2048434"/>
          </a:xfrm>
          <a:prstGeom prst="rect">
            <a:avLst/>
          </a:prstGeom>
        </p:spPr>
      </p:pic>
      <p:sp>
        <p:nvSpPr>
          <p:cNvPr id="13" name="TextBox 12">
            <a:extLst>
              <a:ext uri="{FF2B5EF4-FFF2-40B4-BE49-F238E27FC236}">
                <a16:creationId xmlns:a16="http://schemas.microsoft.com/office/drawing/2014/main" id="{B437D319-FDBC-2E9B-A6DB-E7E37C409B19}"/>
              </a:ext>
            </a:extLst>
          </p:cNvPr>
          <p:cNvSpPr txBox="1"/>
          <p:nvPr/>
        </p:nvSpPr>
        <p:spPr>
          <a:xfrm>
            <a:off x="827584" y="5589240"/>
            <a:ext cx="1800200" cy="369332"/>
          </a:xfrm>
          <a:prstGeom prst="rect">
            <a:avLst/>
          </a:prstGeom>
          <a:noFill/>
        </p:spPr>
        <p:txBody>
          <a:bodyPr wrap="square" rtlCol="0">
            <a:spAutoFit/>
          </a:bodyPr>
          <a:lstStyle/>
          <a:p>
            <a:r>
              <a:rPr lang="en-IN" dirty="0"/>
              <a:t>AL-7075</a:t>
            </a:r>
          </a:p>
        </p:txBody>
      </p:sp>
      <p:sp>
        <p:nvSpPr>
          <p:cNvPr id="14" name="TextBox 13">
            <a:extLst>
              <a:ext uri="{FF2B5EF4-FFF2-40B4-BE49-F238E27FC236}">
                <a16:creationId xmlns:a16="http://schemas.microsoft.com/office/drawing/2014/main" id="{4BE8C155-5167-53AD-17D2-2A60FEF96E53}"/>
              </a:ext>
            </a:extLst>
          </p:cNvPr>
          <p:cNvSpPr txBox="1"/>
          <p:nvPr/>
        </p:nvSpPr>
        <p:spPr>
          <a:xfrm>
            <a:off x="3779912" y="5589240"/>
            <a:ext cx="1800200" cy="369332"/>
          </a:xfrm>
          <a:prstGeom prst="rect">
            <a:avLst/>
          </a:prstGeom>
          <a:noFill/>
        </p:spPr>
        <p:txBody>
          <a:bodyPr wrap="square" rtlCol="0">
            <a:spAutoFit/>
          </a:bodyPr>
          <a:lstStyle/>
          <a:p>
            <a:r>
              <a:rPr lang="en-IN" dirty="0"/>
              <a:t>Silicon Carbide</a:t>
            </a:r>
          </a:p>
        </p:txBody>
      </p:sp>
      <p:sp>
        <p:nvSpPr>
          <p:cNvPr id="15" name="TextBox 14">
            <a:extLst>
              <a:ext uri="{FF2B5EF4-FFF2-40B4-BE49-F238E27FC236}">
                <a16:creationId xmlns:a16="http://schemas.microsoft.com/office/drawing/2014/main" id="{6E01BDE1-8D68-63C7-7FC2-5BE7317086B7}"/>
              </a:ext>
            </a:extLst>
          </p:cNvPr>
          <p:cNvSpPr txBox="1"/>
          <p:nvPr/>
        </p:nvSpPr>
        <p:spPr>
          <a:xfrm>
            <a:off x="6444208" y="5589240"/>
            <a:ext cx="1656184" cy="369332"/>
          </a:xfrm>
          <a:prstGeom prst="rect">
            <a:avLst/>
          </a:prstGeom>
          <a:noFill/>
        </p:spPr>
        <p:txBody>
          <a:bodyPr wrap="square" rtlCol="0">
            <a:spAutoFit/>
          </a:bodyPr>
          <a:lstStyle/>
          <a:p>
            <a:r>
              <a:rPr lang="en-IN" dirty="0"/>
              <a:t>Graphite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Dept. of Mech</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5" name="Rectangle 4"/>
          <p:cNvSpPr/>
          <p:nvPr/>
        </p:nvSpPr>
        <p:spPr>
          <a:xfrm flipH="1">
            <a:off x="571472" y="500042"/>
            <a:ext cx="4648600" cy="707886"/>
          </a:xfrm>
          <a:prstGeom prst="rect">
            <a:avLst/>
          </a:prstGeom>
        </p:spPr>
        <p:txBody>
          <a:bodyPr wrap="square">
            <a:spAutoFit/>
          </a:bodyPr>
          <a:lstStyle/>
          <a:p>
            <a:r>
              <a:rPr lang="en-IN" sz="4000" dirty="0">
                <a:solidFill>
                  <a:srgbClr val="FF0000"/>
                </a:solidFill>
                <a:latin typeface="Times New Roman" pitchFamily="18" charset="0"/>
                <a:cs typeface="Times New Roman" pitchFamily="18" charset="0"/>
              </a:rPr>
              <a:t>STIR CASTING</a:t>
            </a:r>
            <a:endParaRPr lang="en-US" sz="2400" dirty="0">
              <a:solidFill>
                <a:schemeClr val="bg2">
                  <a:lumMod val="75000"/>
                </a:schemeClr>
              </a:solidFill>
              <a:latin typeface="Times New Roman" pitchFamily="18" charset="0"/>
              <a:cs typeface="Times New Roman" pitchFamily="18" charset="0"/>
            </a:endParaRPr>
          </a:p>
        </p:txBody>
      </p:sp>
      <p:sp>
        <p:nvSpPr>
          <p:cNvPr id="8" name="Rectangle 7"/>
          <p:cNvSpPr/>
          <p:nvPr/>
        </p:nvSpPr>
        <p:spPr>
          <a:xfrm>
            <a:off x="571472" y="1214422"/>
            <a:ext cx="7143800" cy="1815882"/>
          </a:xfrm>
          <a:prstGeom prst="rect">
            <a:avLst/>
          </a:prstGeom>
        </p:spPr>
        <p:txBody>
          <a:bodyPr wrap="square">
            <a:spAutoFit/>
          </a:bodyPr>
          <a:lstStyle/>
          <a:p>
            <a:pPr algn="just">
              <a:lnSpc>
                <a:spcPct val="150000"/>
              </a:lnSpc>
            </a:pPr>
            <a:r>
              <a:rPr lang="en-US" sz="1600" dirty="0">
                <a:latin typeface="Times New Roman" pitchFamily="18" charset="0"/>
                <a:cs typeface="Times New Roman" pitchFamily="18" charset="0"/>
              </a:rPr>
              <a:t>	Stir casting is one of the most popular and widely used method in which material formation (mainly Metal Alloys and Metal Matrix Composites) is done by melting metals and casting them into suitable shapes and sizes by pouring them into cavities. It is also called as liquid metallurgy</a:t>
            </a:r>
          </a:p>
          <a:p>
            <a:pPr algn="just"/>
            <a:r>
              <a:rPr lang="en-IN" sz="1600" dirty="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297F558D-CB91-458D-DA83-3224CD117F28}"/>
              </a:ext>
            </a:extLst>
          </p:cNvPr>
          <p:cNvPicPr>
            <a:picLocks noChangeAspect="1"/>
          </p:cNvPicPr>
          <p:nvPr/>
        </p:nvPicPr>
        <p:blipFill>
          <a:blip r:embed="rId2"/>
          <a:stretch>
            <a:fillRect/>
          </a:stretch>
        </p:blipFill>
        <p:spPr>
          <a:xfrm>
            <a:off x="2136521" y="2869990"/>
            <a:ext cx="4013701" cy="310571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Dept. of Mech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8" name="Picture 7">
            <a:extLst>
              <a:ext uri="{FF2B5EF4-FFF2-40B4-BE49-F238E27FC236}">
                <a16:creationId xmlns:a16="http://schemas.microsoft.com/office/drawing/2014/main" id="{468F25AC-A066-A44A-0514-7BA178E8989A}"/>
              </a:ext>
            </a:extLst>
          </p:cNvPr>
          <p:cNvPicPr>
            <a:picLocks noChangeAspect="1"/>
          </p:cNvPicPr>
          <p:nvPr/>
        </p:nvPicPr>
        <p:blipFill>
          <a:blip r:embed="rId2"/>
          <a:stretch>
            <a:fillRect/>
          </a:stretch>
        </p:blipFill>
        <p:spPr>
          <a:xfrm>
            <a:off x="6761" y="1"/>
            <a:ext cx="3917167" cy="2132856"/>
          </a:xfrm>
          <a:prstGeom prst="rect">
            <a:avLst/>
          </a:prstGeom>
        </p:spPr>
      </p:pic>
      <p:sp>
        <p:nvSpPr>
          <p:cNvPr id="9" name="TextBox 8">
            <a:extLst>
              <a:ext uri="{FF2B5EF4-FFF2-40B4-BE49-F238E27FC236}">
                <a16:creationId xmlns:a16="http://schemas.microsoft.com/office/drawing/2014/main" id="{25DA54A2-1215-3ED6-78BB-CA65B24186B6}"/>
              </a:ext>
            </a:extLst>
          </p:cNvPr>
          <p:cNvSpPr txBox="1"/>
          <p:nvPr/>
        </p:nvSpPr>
        <p:spPr>
          <a:xfrm>
            <a:off x="1043608" y="2492896"/>
            <a:ext cx="1872208" cy="369332"/>
          </a:xfrm>
          <a:prstGeom prst="rect">
            <a:avLst/>
          </a:prstGeom>
          <a:noFill/>
        </p:spPr>
        <p:txBody>
          <a:bodyPr wrap="square" rtlCol="0">
            <a:spAutoFit/>
          </a:bodyPr>
          <a:lstStyle/>
          <a:p>
            <a:r>
              <a:rPr lang="en-IN" dirty="0"/>
              <a:t>Furnace</a:t>
            </a:r>
          </a:p>
        </p:txBody>
      </p:sp>
      <p:pic>
        <p:nvPicPr>
          <p:cNvPr id="10" name="Picture 9">
            <a:extLst>
              <a:ext uri="{FF2B5EF4-FFF2-40B4-BE49-F238E27FC236}">
                <a16:creationId xmlns:a16="http://schemas.microsoft.com/office/drawing/2014/main" id="{AC35A072-012A-2D93-A329-4B262A7D53BE}"/>
              </a:ext>
            </a:extLst>
          </p:cNvPr>
          <p:cNvPicPr>
            <a:picLocks noChangeAspect="1"/>
          </p:cNvPicPr>
          <p:nvPr/>
        </p:nvPicPr>
        <p:blipFill>
          <a:blip r:embed="rId3"/>
          <a:stretch>
            <a:fillRect/>
          </a:stretch>
        </p:blipFill>
        <p:spPr>
          <a:xfrm>
            <a:off x="4007385" y="3266"/>
            <a:ext cx="4320480" cy="2129591"/>
          </a:xfrm>
          <a:prstGeom prst="rect">
            <a:avLst/>
          </a:prstGeom>
        </p:spPr>
      </p:pic>
      <p:sp>
        <p:nvSpPr>
          <p:cNvPr id="11" name="TextBox 10">
            <a:extLst>
              <a:ext uri="{FF2B5EF4-FFF2-40B4-BE49-F238E27FC236}">
                <a16:creationId xmlns:a16="http://schemas.microsoft.com/office/drawing/2014/main" id="{6A95BBFA-3DB4-55F0-7ACD-B1CC978BEB34}"/>
              </a:ext>
            </a:extLst>
          </p:cNvPr>
          <p:cNvSpPr txBox="1"/>
          <p:nvPr/>
        </p:nvSpPr>
        <p:spPr>
          <a:xfrm>
            <a:off x="4860032" y="2492896"/>
            <a:ext cx="3024336" cy="369332"/>
          </a:xfrm>
          <a:prstGeom prst="rect">
            <a:avLst/>
          </a:prstGeom>
          <a:noFill/>
        </p:spPr>
        <p:txBody>
          <a:bodyPr wrap="square" rtlCol="0">
            <a:spAutoFit/>
          </a:bodyPr>
          <a:lstStyle/>
          <a:p>
            <a:r>
              <a:rPr lang="en-IN" dirty="0"/>
              <a:t>Molten Material</a:t>
            </a:r>
          </a:p>
        </p:txBody>
      </p:sp>
      <p:pic>
        <p:nvPicPr>
          <p:cNvPr id="12" name="Picture 11">
            <a:extLst>
              <a:ext uri="{FF2B5EF4-FFF2-40B4-BE49-F238E27FC236}">
                <a16:creationId xmlns:a16="http://schemas.microsoft.com/office/drawing/2014/main" id="{F4F488C6-1FFD-D042-D4C4-2487A8ADD51A}"/>
              </a:ext>
            </a:extLst>
          </p:cNvPr>
          <p:cNvPicPr>
            <a:picLocks noChangeAspect="1"/>
          </p:cNvPicPr>
          <p:nvPr/>
        </p:nvPicPr>
        <p:blipFill>
          <a:blip r:embed="rId4"/>
          <a:stretch>
            <a:fillRect/>
          </a:stretch>
        </p:blipFill>
        <p:spPr>
          <a:xfrm>
            <a:off x="18095" y="2895449"/>
            <a:ext cx="3989290" cy="2477767"/>
          </a:xfrm>
          <a:prstGeom prst="rect">
            <a:avLst/>
          </a:prstGeom>
        </p:spPr>
      </p:pic>
      <p:sp>
        <p:nvSpPr>
          <p:cNvPr id="13" name="TextBox 12">
            <a:extLst>
              <a:ext uri="{FF2B5EF4-FFF2-40B4-BE49-F238E27FC236}">
                <a16:creationId xmlns:a16="http://schemas.microsoft.com/office/drawing/2014/main" id="{B4EDDB04-558F-8C8D-C973-24F7AF9F3C84}"/>
              </a:ext>
            </a:extLst>
          </p:cNvPr>
          <p:cNvSpPr txBox="1"/>
          <p:nvPr/>
        </p:nvSpPr>
        <p:spPr>
          <a:xfrm>
            <a:off x="1111785" y="5733256"/>
            <a:ext cx="2236079" cy="369332"/>
          </a:xfrm>
          <a:prstGeom prst="rect">
            <a:avLst/>
          </a:prstGeom>
          <a:noFill/>
        </p:spPr>
        <p:txBody>
          <a:bodyPr wrap="square" rtlCol="0">
            <a:spAutoFit/>
          </a:bodyPr>
          <a:lstStyle/>
          <a:p>
            <a:r>
              <a:rPr lang="en-IN" dirty="0"/>
              <a:t>Dies</a:t>
            </a:r>
          </a:p>
        </p:txBody>
      </p:sp>
      <p:pic>
        <p:nvPicPr>
          <p:cNvPr id="14" name="Picture 13">
            <a:extLst>
              <a:ext uri="{FF2B5EF4-FFF2-40B4-BE49-F238E27FC236}">
                <a16:creationId xmlns:a16="http://schemas.microsoft.com/office/drawing/2014/main" id="{65E4DEA2-E9A8-F27E-3CC7-FB46420C82E0}"/>
              </a:ext>
            </a:extLst>
          </p:cNvPr>
          <p:cNvPicPr>
            <a:picLocks noChangeAspect="1"/>
          </p:cNvPicPr>
          <p:nvPr/>
        </p:nvPicPr>
        <p:blipFill>
          <a:blip r:embed="rId5"/>
          <a:stretch>
            <a:fillRect/>
          </a:stretch>
        </p:blipFill>
        <p:spPr>
          <a:xfrm>
            <a:off x="4256738" y="2930925"/>
            <a:ext cx="3627629" cy="2584928"/>
          </a:xfrm>
          <a:prstGeom prst="rect">
            <a:avLst/>
          </a:prstGeom>
        </p:spPr>
      </p:pic>
      <p:sp>
        <p:nvSpPr>
          <p:cNvPr id="16" name="TextBox 15">
            <a:extLst>
              <a:ext uri="{FF2B5EF4-FFF2-40B4-BE49-F238E27FC236}">
                <a16:creationId xmlns:a16="http://schemas.microsoft.com/office/drawing/2014/main" id="{2C0DFB39-BED7-11FB-6AC4-C4A0DFCEF743}"/>
              </a:ext>
            </a:extLst>
          </p:cNvPr>
          <p:cNvSpPr txBox="1"/>
          <p:nvPr/>
        </p:nvSpPr>
        <p:spPr>
          <a:xfrm>
            <a:off x="4860032" y="5733256"/>
            <a:ext cx="2448272" cy="369332"/>
          </a:xfrm>
          <a:prstGeom prst="rect">
            <a:avLst/>
          </a:prstGeom>
          <a:noFill/>
        </p:spPr>
        <p:txBody>
          <a:bodyPr wrap="square" rtlCol="0">
            <a:spAutoFit/>
          </a:bodyPr>
          <a:lstStyle/>
          <a:p>
            <a:r>
              <a:rPr lang="en-IN" dirty="0"/>
              <a:t>Specimens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a:p>
            <a:endParaRPr lang="en-US" dirty="0"/>
          </a:p>
        </p:txBody>
      </p:sp>
      <p:sp>
        <p:nvSpPr>
          <p:cNvPr id="3" name="Footer Placeholder 2"/>
          <p:cNvSpPr>
            <a:spLocks noGrp="1"/>
          </p:cNvSpPr>
          <p:nvPr>
            <p:ph type="ftr" sz="quarter" idx="11"/>
          </p:nvPr>
        </p:nvSpPr>
        <p:spPr/>
        <p:txBody>
          <a:bodyPr/>
          <a:lstStyle/>
          <a:p>
            <a:r>
              <a:rPr lang="en-US" dirty="0"/>
              <a:t>Dept. of Mech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5" name="Rectangle 4"/>
          <p:cNvSpPr/>
          <p:nvPr/>
        </p:nvSpPr>
        <p:spPr>
          <a:xfrm>
            <a:off x="323528" y="136525"/>
            <a:ext cx="4331531" cy="707886"/>
          </a:xfrm>
          <a:prstGeom prst="rect">
            <a:avLst/>
          </a:prstGeom>
        </p:spPr>
        <p:txBody>
          <a:bodyPr wrap="square">
            <a:spAutoFit/>
          </a:bodyPr>
          <a:lstStyle/>
          <a:p>
            <a:r>
              <a:rPr lang="en-US" sz="4000" b="1" dirty="0">
                <a:solidFill>
                  <a:srgbClr val="FF0000"/>
                </a:solidFill>
              </a:rPr>
              <a:t>TENSILE TEST</a:t>
            </a:r>
            <a:endParaRPr lang="en-US" sz="2400" dirty="0">
              <a:solidFill>
                <a:schemeClr val="bg2">
                  <a:lumMod val="75000"/>
                </a:schemeClr>
              </a:solidFill>
              <a:latin typeface="Times New Roman" pitchFamily="18" charset="0"/>
              <a:cs typeface="Times New Roman" pitchFamily="18" charset="0"/>
            </a:endParaRPr>
          </a:p>
        </p:txBody>
      </p:sp>
      <p:sp>
        <p:nvSpPr>
          <p:cNvPr id="27649" name="Rectangle 1"/>
          <p:cNvSpPr>
            <a:spLocks noChangeArrowheads="1"/>
          </p:cNvSpPr>
          <p:nvPr/>
        </p:nvSpPr>
        <p:spPr bwMode="auto">
          <a:xfrm>
            <a:off x="179512" y="914600"/>
            <a:ext cx="7848872" cy="231582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lnSpc>
                <a:spcPct val="150000"/>
              </a:lnSpc>
              <a:spcBef>
                <a:spcPct val="0"/>
              </a:spcBef>
              <a:spcAft>
                <a:spcPct val="0"/>
              </a:spcAft>
            </a:pPr>
            <a:r>
              <a:rPr lang="en-US" sz="1400" dirty="0">
                <a:latin typeface="Times New Roman" pitchFamily="18" charset="0"/>
                <a:cs typeface="Times New Roman" pitchFamily="18" charset="0"/>
              </a:rPr>
              <a:t>	The tensile test procedure involves attaching the sample to the testing machine and applying force until the material fractures. The results are typically recorded in a stress-strain diagram. The most important parameters measured in the test are the ultimate tensile strength, yield strength, and elongation at break. A tensile test is used to determine the yield point or yield strength, tensile strength or ultimate tensile stress, and percentage elongation of a metal. The tensile Testing method measures the force required to break a metallic, composite, or plastic specimen and the extent to which the specimen stretches or elongates to that breaking point</a:t>
            </a:r>
            <a:endParaRPr kumimoji="0" lang="en-US" sz="1600" b="0"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6" name="Picture 5">
            <a:extLst>
              <a:ext uri="{FF2B5EF4-FFF2-40B4-BE49-F238E27FC236}">
                <a16:creationId xmlns:a16="http://schemas.microsoft.com/office/drawing/2014/main" id="{47591E5D-6CDA-166E-D9D3-62F9E010DF76}"/>
              </a:ext>
            </a:extLst>
          </p:cNvPr>
          <p:cNvPicPr>
            <a:picLocks noChangeAspect="1"/>
          </p:cNvPicPr>
          <p:nvPr/>
        </p:nvPicPr>
        <p:blipFill>
          <a:blip r:embed="rId2"/>
          <a:stretch>
            <a:fillRect/>
          </a:stretch>
        </p:blipFill>
        <p:spPr>
          <a:xfrm>
            <a:off x="2136437" y="3230426"/>
            <a:ext cx="4871126" cy="301479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Dept. of Mech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graphicFrame>
        <p:nvGraphicFramePr>
          <p:cNvPr id="6" name="Table 6">
            <a:extLst>
              <a:ext uri="{FF2B5EF4-FFF2-40B4-BE49-F238E27FC236}">
                <a16:creationId xmlns:a16="http://schemas.microsoft.com/office/drawing/2014/main" id="{4B3BFE5B-B6B2-5AFE-DDB2-248EE839E9F6}"/>
              </a:ext>
            </a:extLst>
          </p:cNvPr>
          <p:cNvGraphicFramePr>
            <a:graphicFrameLocks noGrp="1"/>
          </p:cNvGraphicFramePr>
          <p:nvPr>
            <p:extLst>
              <p:ext uri="{D42A27DB-BD31-4B8C-83A1-F6EECF244321}">
                <p14:modId xmlns:p14="http://schemas.microsoft.com/office/powerpoint/2010/main" val="313265236"/>
              </p:ext>
            </p:extLst>
          </p:nvPr>
        </p:nvGraphicFramePr>
        <p:xfrm>
          <a:off x="261918" y="260648"/>
          <a:ext cx="7838474" cy="2443140"/>
        </p:xfrm>
        <a:graphic>
          <a:graphicData uri="http://schemas.openxmlformats.org/drawingml/2006/table">
            <a:tbl>
              <a:tblPr firstRow="1" bandRow="1">
                <a:tableStyleId>{5C22544A-7EE6-4342-B048-85BDC9FD1C3A}</a:tableStyleId>
              </a:tblPr>
              <a:tblGrid>
                <a:gridCol w="1119782">
                  <a:extLst>
                    <a:ext uri="{9D8B030D-6E8A-4147-A177-3AD203B41FA5}">
                      <a16:colId xmlns:a16="http://schemas.microsoft.com/office/drawing/2014/main" val="2438723830"/>
                    </a:ext>
                  </a:extLst>
                </a:gridCol>
                <a:gridCol w="1119782">
                  <a:extLst>
                    <a:ext uri="{9D8B030D-6E8A-4147-A177-3AD203B41FA5}">
                      <a16:colId xmlns:a16="http://schemas.microsoft.com/office/drawing/2014/main" val="664154168"/>
                    </a:ext>
                  </a:extLst>
                </a:gridCol>
                <a:gridCol w="1119782">
                  <a:extLst>
                    <a:ext uri="{9D8B030D-6E8A-4147-A177-3AD203B41FA5}">
                      <a16:colId xmlns:a16="http://schemas.microsoft.com/office/drawing/2014/main" val="1273011187"/>
                    </a:ext>
                  </a:extLst>
                </a:gridCol>
                <a:gridCol w="1119782">
                  <a:extLst>
                    <a:ext uri="{9D8B030D-6E8A-4147-A177-3AD203B41FA5}">
                      <a16:colId xmlns:a16="http://schemas.microsoft.com/office/drawing/2014/main" val="3704974492"/>
                    </a:ext>
                  </a:extLst>
                </a:gridCol>
                <a:gridCol w="1119782">
                  <a:extLst>
                    <a:ext uri="{9D8B030D-6E8A-4147-A177-3AD203B41FA5}">
                      <a16:colId xmlns:a16="http://schemas.microsoft.com/office/drawing/2014/main" val="3473038248"/>
                    </a:ext>
                  </a:extLst>
                </a:gridCol>
                <a:gridCol w="1119782">
                  <a:extLst>
                    <a:ext uri="{9D8B030D-6E8A-4147-A177-3AD203B41FA5}">
                      <a16:colId xmlns:a16="http://schemas.microsoft.com/office/drawing/2014/main" val="2528977318"/>
                    </a:ext>
                  </a:extLst>
                </a:gridCol>
                <a:gridCol w="1119782">
                  <a:extLst>
                    <a:ext uri="{9D8B030D-6E8A-4147-A177-3AD203B41FA5}">
                      <a16:colId xmlns:a16="http://schemas.microsoft.com/office/drawing/2014/main" val="577720599"/>
                    </a:ext>
                  </a:extLst>
                </a:gridCol>
              </a:tblGrid>
              <a:tr h="540060">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 No</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Material</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Gauge length(mm)</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Diameter 2r(mm)</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Area of the cross section</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Breaking load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Kgf</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Breaking strength (KPa)</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75060358"/>
                  </a:ext>
                </a:extLst>
              </a:tr>
              <a:tr h="540060">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A2</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113.04</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190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168</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66652565"/>
                  </a:ext>
                </a:extLst>
              </a:tr>
              <a:tr h="540060">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A4</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99</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113.04</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230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203.46</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21156612"/>
                  </a:ext>
                </a:extLst>
              </a:tr>
              <a:tr h="540060">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A6</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98</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12</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113.04</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280</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247.69</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91356517"/>
                  </a:ext>
                </a:extLst>
              </a:tr>
            </a:tbl>
          </a:graphicData>
        </a:graphic>
      </p:graphicFrame>
      <p:pic>
        <p:nvPicPr>
          <p:cNvPr id="7" name="Picture 6">
            <a:extLst>
              <a:ext uri="{FF2B5EF4-FFF2-40B4-BE49-F238E27FC236}">
                <a16:creationId xmlns:a16="http://schemas.microsoft.com/office/drawing/2014/main" id="{4C323958-B8B3-081D-71A2-4A1F0D1A69A4}"/>
              </a:ext>
            </a:extLst>
          </p:cNvPr>
          <p:cNvPicPr>
            <a:picLocks noChangeAspect="1"/>
          </p:cNvPicPr>
          <p:nvPr/>
        </p:nvPicPr>
        <p:blipFill>
          <a:blip r:embed="rId2"/>
          <a:stretch>
            <a:fillRect/>
          </a:stretch>
        </p:blipFill>
        <p:spPr>
          <a:xfrm>
            <a:off x="1475656" y="3068960"/>
            <a:ext cx="5737062" cy="28803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Dept. of Mech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5" name="Rectangle 4"/>
          <p:cNvSpPr/>
          <p:nvPr/>
        </p:nvSpPr>
        <p:spPr>
          <a:xfrm>
            <a:off x="251520" y="136525"/>
            <a:ext cx="5872378" cy="707886"/>
          </a:xfrm>
          <a:prstGeom prst="rect">
            <a:avLst/>
          </a:prstGeom>
        </p:spPr>
        <p:txBody>
          <a:bodyPr wrap="square">
            <a:spAutoFit/>
          </a:bodyPr>
          <a:lstStyle/>
          <a:p>
            <a:r>
              <a:rPr lang="en-US" sz="4000" b="1" dirty="0">
                <a:solidFill>
                  <a:srgbClr val="FF0000"/>
                </a:solidFill>
              </a:rPr>
              <a:t>COMPRESSION TEST</a:t>
            </a:r>
            <a:endParaRPr lang="en-US" sz="2400" dirty="0">
              <a:solidFill>
                <a:schemeClr val="bg2">
                  <a:lumMod val="75000"/>
                </a:schemeClr>
              </a:solidFill>
              <a:latin typeface="Times New Roman" pitchFamily="18" charset="0"/>
              <a:cs typeface="Times New Roman" pitchFamily="18" charset="0"/>
            </a:endParaRPr>
          </a:p>
        </p:txBody>
      </p:sp>
      <p:sp>
        <p:nvSpPr>
          <p:cNvPr id="8" name="TextBox 7">
            <a:extLst>
              <a:ext uri="{FF2B5EF4-FFF2-40B4-BE49-F238E27FC236}">
                <a16:creationId xmlns:a16="http://schemas.microsoft.com/office/drawing/2014/main" id="{0F8E5925-91E6-A90E-5B07-233122CD302E}"/>
              </a:ext>
            </a:extLst>
          </p:cNvPr>
          <p:cNvSpPr txBox="1"/>
          <p:nvPr/>
        </p:nvSpPr>
        <p:spPr>
          <a:xfrm>
            <a:off x="107504" y="980728"/>
            <a:ext cx="8064896" cy="2031325"/>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	In compression testing, the sample or the component is compressed between two moving platens. A load cell and an extensometer or strain gauge are used to measure load and displacement. Compression tests are useful for testing material or component load-bearing capabilities under compressive loads. Compression pressure, for example, is taken into account in the design of tower structures, columns, bridge structures, and other load-bearing structures. The test is quite simple to conduct as well as the preparation of samples for testing</a:t>
            </a:r>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16E9016-C4FB-B967-8B85-11A200989C24}"/>
              </a:ext>
            </a:extLst>
          </p:cNvPr>
          <p:cNvPicPr>
            <a:picLocks noChangeAspect="1"/>
          </p:cNvPicPr>
          <p:nvPr/>
        </p:nvPicPr>
        <p:blipFill>
          <a:blip r:embed="rId2"/>
          <a:stretch>
            <a:fillRect/>
          </a:stretch>
        </p:blipFill>
        <p:spPr>
          <a:xfrm>
            <a:off x="2346767" y="2924944"/>
            <a:ext cx="4450466" cy="33938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Dept. of Mech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33793" name="Rectangle 1"/>
          <p:cNvSpPr>
            <a:spLocks noChangeArrowheads="1"/>
          </p:cNvSpPr>
          <p:nvPr/>
        </p:nvSpPr>
        <p:spPr bwMode="auto">
          <a:xfrm>
            <a:off x="571472" y="1781548"/>
            <a:ext cx="7643866"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6" name="Table 7">
            <a:extLst>
              <a:ext uri="{FF2B5EF4-FFF2-40B4-BE49-F238E27FC236}">
                <a16:creationId xmlns:a16="http://schemas.microsoft.com/office/drawing/2014/main" id="{7A41FE81-9F10-E33F-9602-A7798261E879}"/>
              </a:ext>
            </a:extLst>
          </p:cNvPr>
          <p:cNvGraphicFramePr>
            <a:graphicFrameLocks noGrp="1"/>
          </p:cNvGraphicFramePr>
          <p:nvPr>
            <p:extLst>
              <p:ext uri="{D42A27DB-BD31-4B8C-83A1-F6EECF244321}">
                <p14:modId xmlns:p14="http://schemas.microsoft.com/office/powerpoint/2010/main" val="101935664"/>
              </p:ext>
            </p:extLst>
          </p:nvPr>
        </p:nvGraphicFramePr>
        <p:xfrm>
          <a:off x="251520" y="136525"/>
          <a:ext cx="7643868" cy="2482227"/>
        </p:xfrm>
        <a:graphic>
          <a:graphicData uri="http://schemas.openxmlformats.org/drawingml/2006/table">
            <a:tbl>
              <a:tblPr firstRow="1" bandRow="1">
                <a:tableStyleId>{5C22544A-7EE6-4342-B048-85BDC9FD1C3A}</a:tableStyleId>
              </a:tblPr>
              <a:tblGrid>
                <a:gridCol w="1273978">
                  <a:extLst>
                    <a:ext uri="{9D8B030D-6E8A-4147-A177-3AD203B41FA5}">
                      <a16:colId xmlns:a16="http://schemas.microsoft.com/office/drawing/2014/main" val="966403784"/>
                    </a:ext>
                  </a:extLst>
                </a:gridCol>
                <a:gridCol w="1273978">
                  <a:extLst>
                    <a:ext uri="{9D8B030D-6E8A-4147-A177-3AD203B41FA5}">
                      <a16:colId xmlns:a16="http://schemas.microsoft.com/office/drawing/2014/main" val="3204275644"/>
                    </a:ext>
                  </a:extLst>
                </a:gridCol>
                <a:gridCol w="1273978">
                  <a:extLst>
                    <a:ext uri="{9D8B030D-6E8A-4147-A177-3AD203B41FA5}">
                      <a16:colId xmlns:a16="http://schemas.microsoft.com/office/drawing/2014/main" val="252016754"/>
                    </a:ext>
                  </a:extLst>
                </a:gridCol>
                <a:gridCol w="1273978">
                  <a:extLst>
                    <a:ext uri="{9D8B030D-6E8A-4147-A177-3AD203B41FA5}">
                      <a16:colId xmlns:a16="http://schemas.microsoft.com/office/drawing/2014/main" val="1657311461"/>
                    </a:ext>
                  </a:extLst>
                </a:gridCol>
                <a:gridCol w="1273978">
                  <a:extLst>
                    <a:ext uri="{9D8B030D-6E8A-4147-A177-3AD203B41FA5}">
                      <a16:colId xmlns:a16="http://schemas.microsoft.com/office/drawing/2014/main" val="1935912948"/>
                    </a:ext>
                  </a:extLst>
                </a:gridCol>
                <a:gridCol w="1273978">
                  <a:extLst>
                    <a:ext uri="{9D8B030D-6E8A-4147-A177-3AD203B41FA5}">
                      <a16:colId xmlns:a16="http://schemas.microsoft.com/office/drawing/2014/main" val="4161047785"/>
                    </a:ext>
                  </a:extLst>
                </a:gridCol>
              </a:tblGrid>
              <a:tr h="553089">
                <a:tc>
                  <a:txBody>
                    <a:bodyPr/>
                    <a:lstStyle/>
                    <a:p>
                      <a:pPr algn="ct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S.No</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Diameter</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Length</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Area A(mm</a:t>
                      </a:r>
                      <a:r>
                        <a:rPr lang="en-US" sz="1800" baseline="30000">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Load(P) KN</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Compression strength</a:t>
                      </a:r>
                    </a:p>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(N/mm</a:t>
                      </a:r>
                      <a:r>
                        <a:rPr lang="en-US" sz="1800" baseline="30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62299782"/>
                  </a:ext>
                </a:extLst>
              </a:tr>
              <a:tr h="553089">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A2</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40</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314.15</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118</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375.61</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77743585"/>
                  </a:ext>
                </a:extLst>
              </a:tr>
              <a:tr h="553089">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A4</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19.48</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39.5</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298.03</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145</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486.52</a:t>
                      </a:r>
                      <a:endParaRPr lang="en-IN"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49757443"/>
                  </a:ext>
                </a:extLst>
              </a:tr>
              <a:tr h="553089">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A6</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19.54</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39</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299.87</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132</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440.19</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32674392"/>
                  </a:ext>
                </a:extLst>
              </a:tr>
            </a:tbl>
          </a:graphicData>
        </a:graphic>
      </p:graphicFrame>
      <p:pic>
        <p:nvPicPr>
          <p:cNvPr id="8" name="Picture 7">
            <a:extLst>
              <a:ext uri="{FF2B5EF4-FFF2-40B4-BE49-F238E27FC236}">
                <a16:creationId xmlns:a16="http://schemas.microsoft.com/office/drawing/2014/main" id="{9078860B-C40C-6729-22A9-67C6B4E079C3}"/>
              </a:ext>
            </a:extLst>
          </p:cNvPr>
          <p:cNvPicPr>
            <a:picLocks noChangeAspect="1"/>
          </p:cNvPicPr>
          <p:nvPr/>
        </p:nvPicPr>
        <p:blipFill>
          <a:blip r:embed="rId2"/>
          <a:stretch>
            <a:fillRect/>
          </a:stretch>
        </p:blipFill>
        <p:spPr>
          <a:xfrm>
            <a:off x="827584" y="2740202"/>
            <a:ext cx="6267231" cy="338357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Footer Placeholder 2"/>
          <p:cNvSpPr>
            <a:spLocks noGrp="1"/>
          </p:cNvSpPr>
          <p:nvPr>
            <p:ph type="ftr" sz="quarter" idx="11"/>
          </p:nvPr>
        </p:nvSpPr>
        <p:spPr/>
        <p:txBody>
          <a:bodyPr/>
          <a:lstStyle/>
          <a:p>
            <a:r>
              <a:rPr lang="en-IN" altLang="en-US" dirty="0"/>
              <a:t>Dept. Of Mech</a:t>
            </a:r>
          </a:p>
        </p:txBody>
      </p:sp>
      <p:sp>
        <p:nvSpPr>
          <p:cNvPr id="1048598" name="Title 4"/>
          <p:cNvSpPr>
            <a:spLocks noGrp="1"/>
          </p:cNvSpPr>
          <p:nvPr>
            <p:ph type="title"/>
          </p:nvPr>
        </p:nvSpPr>
        <p:spPr/>
        <p:txBody>
          <a:bodyPr/>
          <a:lstStyle/>
          <a:p>
            <a:br>
              <a:rPr lang="en-IN" altLang="en-US" sz="3200" u="sng"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Cooper Black" panose="0208090404030B020404" charset="0"/>
                <a:cs typeface="Cooper Black" panose="0208090404030B020404" charset="0"/>
              </a:rPr>
            </a:br>
            <a:br>
              <a:rPr lang="en-IN" altLang="en-US" sz="3200" u="sng"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Cooper Black" panose="0208090404030B020404" charset="0"/>
                <a:cs typeface="Cooper Black" panose="0208090404030B020404" charset="0"/>
              </a:rPr>
            </a:br>
            <a:br>
              <a:rPr lang="en-IN" altLang="en-US" sz="3200" u="sng"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Cooper Black" panose="0208090404030B020404" charset="0"/>
                <a:cs typeface="Cooper Black" panose="0208090404030B020404" charset="0"/>
              </a:rPr>
            </a:br>
            <a:r>
              <a:rPr lang="en-IN" altLang="en-US" sz="3200" u="sng" dirty="0">
                <a:gradFill>
                  <a:gsLst>
                    <a:gs pos="0">
                      <a:srgbClr val="7B32B2"/>
                    </a:gs>
                    <a:gs pos="100000">
                      <a:srgbClr val="401A5D"/>
                    </a:gs>
                  </a:gsLst>
                  <a:lin scaled="0"/>
                </a:gradFill>
                <a:effectLst>
                  <a:outerShdw blurRad="38100" dist="19050" dir="2700000" algn="tl" rotWithShape="0">
                    <a:schemeClr val="dk1">
                      <a:alpha val="40000"/>
                    </a:schemeClr>
                  </a:outerShdw>
                </a:effectLst>
                <a:latin typeface="Cooper Black" panose="0208090404030B020404" charset="0"/>
                <a:cs typeface="Cooper Black" panose="0208090404030B020404" charset="0"/>
              </a:rPr>
              <a:t>Abstract</a:t>
            </a:r>
          </a:p>
        </p:txBody>
      </p:sp>
      <p:sp>
        <p:nvSpPr>
          <p:cNvPr id="1048600"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
        <p:nvSpPr>
          <p:cNvPr id="1048601" name="Text Box 7"/>
          <p:cNvSpPr txBox="1"/>
          <p:nvPr/>
        </p:nvSpPr>
        <p:spPr>
          <a:xfrm>
            <a:off x="179512" y="299938"/>
            <a:ext cx="7750074" cy="6258123"/>
          </a:xfrm>
          <a:prstGeom prst="rect">
            <a:avLst/>
          </a:prstGeom>
          <a:noFill/>
        </p:spPr>
        <p:txBody>
          <a:bodyPr wrap="square" rtlCol="0">
            <a:spAutoFit/>
          </a:bodyPr>
          <a:lstStyle/>
          <a:p>
            <a:endParaRPr lang="en-IN" sz="1400" dirty="0">
              <a:latin typeface="Times New Roman" pitchFamily="18" charset="0"/>
              <a:cs typeface="Times New Roman" pitchFamily="18" charset="0"/>
            </a:endParaRPr>
          </a:p>
          <a:p>
            <a:endParaRPr lang="en-IN" sz="1400" dirty="0">
              <a:latin typeface="Times New Roman" pitchFamily="18" charset="0"/>
              <a:cs typeface="Times New Roman" pitchFamily="18" charset="0"/>
            </a:endParaRPr>
          </a:p>
          <a:p>
            <a:endParaRPr lang="en-IN" sz="1400" dirty="0">
              <a:latin typeface="Times New Roman" pitchFamily="18" charset="0"/>
              <a:cs typeface="Times New Roman" pitchFamily="18" charset="0"/>
            </a:endParaRPr>
          </a:p>
          <a:p>
            <a:endParaRPr lang="en-IN" sz="1400" dirty="0">
              <a:latin typeface="Times New Roman" pitchFamily="18" charset="0"/>
              <a:cs typeface="Times New Roman" pitchFamily="18" charset="0"/>
            </a:endParaRPr>
          </a:p>
          <a:p>
            <a:pPr algn="just"/>
            <a:r>
              <a:rPr lang="en-IN" sz="1400" dirty="0">
                <a:latin typeface="Times New Roman" pitchFamily="18" charset="0"/>
                <a:cs typeface="Times New Roman" pitchFamily="18" charset="0"/>
              </a:rPr>
              <a:t>   </a:t>
            </a:r>
            <a:r>
              <a:rPr lang="en-IN" sz="1600" dirty="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marL="0" indent="0" algn="just">
              <a:lnSpc>
                <a:spcPct val="150000"/>
              </a:lnSpc>
              <a:spcBef>
                <a:spcPts val="300"/>
              </a:spcBef>
              <a:spcAft>
                <a:spcPts val="0"/>
              </a:spcAft>
              <a:buNone/>
            </a:pPr>
            <a:r>
              <a:rPr lang="en-US" sz="1400" dirty="0">
                <a:effectLst/>
                <a:latin typeface="Times New Roman" panose="02020603050405020304" pitchFamily="18" charset="0"/>
                <a:ea typeface="Times New Roman" panose="02020603050405020304" pitchFamily="18" charset="0"/>
              </a:rPr>
              <a:t>	Composite material is defined as combination of</a:t>
            </a:r>
            <a:r>
              <a:rPr lang="en-US" sz="1400" dirty="0">
                <a:solidFill>
                  <a:srgbClr val="FF0000"/>
                </a:solidFill>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two or more materials and to prepare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and</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measure</a:t>
            </a:r>
            <a:r>
              <a:rPr lang="en-US" sz="1400" spc="-4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3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characteristics</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of</a:t>
            </a:r>
            <a:r>
              <a:rPr lang="en-US" sz="1400" spc="-2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in</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detail</a:t>
            </a:r>
            <a:r>
              <a:rPr lang="en-US" sz="1400" spc="-2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about</a:t>
            </a:r>
            <a:r>
              <a:rPr lang="en-US" sz="1400" spc="-3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material.</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It</a:t>
            </a:r>
            <a:r>
              <a:rPr lang="en-US" sz="1400" spc="-1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can</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be</a:t>
            </a:r>
            <a:r>
              <a:rPr lang="en-US" sz="1400" spc="-3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classified</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into</a:t>
            </a:r>
            <a:r>
              <a:rPr lang="en-US" sz="1400" spc="-2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three</a:t>
            </a:r>
            <a:r>
              <a:rPr lang="en-US" sz="1400" spc="-3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types one is metal matrix composite, polymer matrix composite, ceramic matrix composite. The present work </a:t>
            </a:r>
            <a:r>
              <a:rPr lang="en-US" sz="1400" spc="-28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is on metal matrix composite “The present work deals with the preparation and mechanical</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characterization</a:t>
            </a:r>
            <a:r>
              <a:rPr lang="en-US" sz="1400" spc="-3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of</a:t>
            </a:r>
            <a:r>
              <a:rPr lang="en-US" sz="1400" spc="-3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Aluminium</a:t>
            </a:r>
            <a:r>
              <a:rPr lang="en-US" sz="1400" spc="-3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7075</a:t>
            </a:r>
            <a:r>
              <a:rPr lang="en-US" sz="1400" spc="-5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metal</a:t>
            </a:r>
            <a:r>
              <a:rPr lang="en-US" sz="1400" spc="-4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matrix</a:t>
            </a:r>
            <a:r>
              <a:rPr lang="en-US" sz="1400" spc="-3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reinforced</a:t>
            </a:r>
            <a:r>
              <a:rPr lang="en-US" sz="1400" spc="-3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with</a:t>
            </a:r>
            <a:r>
              <a:rPr lang="en-US" sz="1400" spc="-3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silicon</a:t>
            </a:r>
            <a:r>
              <a:rPr lang="en-US" sz="1400" spc="-5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carbide</a:t>
            </a:r>
            <a:r>
              <a:rPr lang="en-US" sz="1400" spc="-5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and</a:t>
            </a:r>
            <a:r>
              <a:rPr lang="en-US" sz="1400" spc="-3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graphite.</a:t>
            </a:r>
            <a:r>
              <a:rPr lang="en-US" sz="1400" spc="-28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Silicon carbide and graphite can be considered in different percentages like (2+3), (4+3) and</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(6+3). By using these materials to prepare and investigate the Mechanical characteristics like</a:t>
            </a:r>
            <a:r>
              <a:rPr lang="en-US" sz="1400" spc="5" dirty="0">
                <a:effectLst/>
                <a:latin typeface="Times New Roman" panose="02020603050405020304" pitchFamily="18" charset="0"/>
                <a:ea typeface="Times New Roman" panose="02020603050405020304" pitchFamily="18" charset="0"/>
              </a:rPr>
              <a:t> </a:t>
            </a:r>
            <a:r>
              <a:rPr lang="en-US" sz="1400" spc="-5" dirty="0">
                <a:effectLst/>
                <a:latin typeface="Times New Roman" panose="02020603050405020304" pitchFamily="18" charset="0"/>
                <a:ea typeface="Times New Roman" panose="02020603050405020304" pitchFamily="18" charset="0"/>
              </a:rPr>
              <a:t>Ultimate</a:t>
            </a:r>
            <a:r>
              <a:rPr lang="en-US" sz="1400" spc="-70" dirty="0">
                <a:effectLst/>
                <a:latin typeface="Times New Roman" panose="02020603050405020304" pitchFamily="18" charset="0"/>
                <a:ea typeface="Times New Roman" panose="02020603050405020304" pitchFamily="18" charset="0"/>
              </a:rPr>
              <a:t> </a:t>
            </a:r>
            <a:r>
              <a:rPr lang="en-US" sz="1400" spc="-5" dirty="0">
                <a:effectLst/>
                <a:latin typeface="Times New Roman" panose="02020603050405020304" pitchFamily="18" charset="0"/>
                <a:ea typeface="Times New Roman" panose="02020603050405020304" pitchFamily="18" charset="0"/>
              </a:rPr>
              <a:t>tensile</a:t>
            </a:r>
            <a:r>
              <a:rPr lang="en-US" sz="1400" spc="-70" dirty="0">
                <a:effectLst/>
                <a:latin typeface="Times New Roman" panose="02020603050405020304" pitchFamily="18" charset="0"/>
                <a:ea typeface="Times New Roman" panose="02020603050405020304" pitchFamily="18" charset="0"/>
              </a:rPr>
              <a:t> </a:t>
            </a:r>
            <a:r>
              <a:rPr lang="en-US" sz="1400" spc="-5" dirty="0">
                <a:effectLst/>
                <a:latin typeface="Times New Roman" panose="02020603050405020304" pitchFamily="18" charset="0"/>
                <a:ea typeface="Times New Roman" panose="02020603050405020304" pitchFamily="18" charset="0"/>
              </a:rPr>
              <a:t>strength,</a:t>
            </a:r>
            <a:r>
              <a:rPr lang="en-US" sz="1400" spc="-6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Breaking</a:t>
            </a:r>
            <a:r>
              <a:rPr lang="en-US" sz="1400" spc="-7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strength,</a:t>
            </a:r>
            <a:r>
              <a:rPr lang="en-US" sz="1400" spc="-6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Rockwell</a:t>
            </a:r>
            <a:r>
              <a:rPr lang="en-US" sz="1400" spc="-5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hardness,</a:t>
            </a:r>
            <a:r>
              <a:rPr lang="en-US" sz="1400" spc="-6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Brinell</a:t>
            </a:r>
            <a:r>
              <a:rPr lang="en-US" sz="1400" spc="-5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hardness,</a:t>
            </a:r>
            <a:r>
              <a:rPr lang="en-US" sz="1400" spc="-6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Compression</a:t>
            </a:r>
            <a:r>
              <a:rPr lang="en-US" sz="1400" spc="-29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strength</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and</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toughness.”</a:t>
            </a:r>
            <a:endParaRPr lang="en-IN" sz="1400" dirty="0">
              <a:latin typeface="Times New Roman" panose="02020603050405020304" pitchFamily="18" charset="0"/>
              <a:ea typeface="Times New Roman" panose="02020603050405020304" pitchFamily="18" charset="0"/>
            </a:endParaRPr>
          </a:p>
          <a:p>
            <a:pPr algn="just">
              <a:lnSpc>
                <a:spcPct val="150000"/>
              </a:lnSpc>
              <a:spcBef>
                <a:spcPts val="300"/>
              </a:spcBef>
            </a:pPr>
            <a:r>
              <a:rPr lang="en-US" sz="1400" dirty="0">
                <a:effectLst/>
                <a:latin typeface="Times New Roman" panose="02020603050405020304" pitchFamily="18" charset="0"/>
                <a:ea typeface="Times New Roman" panose="02020603050405020304" pitchFamily="18" charset="0"/>
              </a:rPr>
              <a:t>	Aluminium Metal Matrix Composites (AMMC) have various properties which makes it to be applicable</a:t>
            </a:r>
            <a:r>
              <a:rPr lang="en-US" sz="1400" spc="-28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into</a:t>
            </a:r>
            <a:r>
              <a:rPr lang="en-US" sz="1400" spc="-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various</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places</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like</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automobile,</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military</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industries,</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aerospace,</a:t>
            </a:r>
            <a:r>
              <a:rPr lang="en-US" sz="1400" spc="-1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building</a:t>
            </a:r>
            <a:r>
              <a:rPr lang="en-US" sz="1400" spc="-2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constructions</a:t>
            </a:r>
            <a:r>
              <a:rPr lang="en-US" sz="1400" spc="-2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and</a:t>
            </a:r>
            <a:r>
              <a:rPr lang="en-US" sz="1400" spc="-29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others due to light weight, thermal properties, stiffness, high mechanical strength corrosion</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resistance.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During</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analysis</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of</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composite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matrix</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of</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Aluminium,</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the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properties</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characteristic</a:t>
            </a:r>
            <a:r>
              <a:rPr lang="en-US" sz="1400" spc="-20"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were</a:t>
            </a:r>
            <a:r>
              <a:rPr lang="en-US" sz="1400" spc="-5" dirty="0">
                <a:effectLst/>
                <a:latin typeface="Times New Roman" panose="02020603050405020304" pitchFamily="18" charset="0"/>
                <a:ea typeface="Times New Roman" panose="02020603050405020304" pitchFamily="18" charset="0"/>
              </a:rPr>
              <a:t> </a:t>
            </a:r>
            <a:r>
              <a:rPr lang="en-US" sz="1400" dirty="0">
                <a:effectLst/>
                <a:latin typeface="Times New Roman" panose="02020603050405020304" pitchFamily="18" charset="0"/>
                <a:ea typeface="Times New Roman" panose="02020603050405020304" pitchFamily="18" charset="0"/>
              </a:rPr>
              <a:t>investigated.</a:t>
            </a:r>
            <a:endParaRPr lang="en-IN" sz="2000" dirty="0">
              <a:effectLst/>
              <a:latin typeface="Times New Roman" panose="02020603050405020304" pitchFamily="18" charset="0"/>
              <a:ea typeface="Times New Roman" panose="02020603050405020304" pitchFamily="18" charset="0"/>
            </a:endParaRPr>
          </a:p>
          <a:p>
            <a:pPr marL="0" indent="0" algn="just">
              <a:lnSpc>
                <a:spcPct val="150000"/>
              </a:lnSpc>
              <a:spcBef>
                <a:spcPts val="800"/>
              </a:spcBef>
              <a:spcAft>
                <a:spcPts val="0"/>
              </a:spcAft>
              <a:buNone/>
            </a:pPr>
            <a:r>
              <a:rPr lang="en-US" sz="1600" b="1" dirty="0">
                <a:effectLst/>
                <a:latin typeface="Times New Roman" panose="02020603050405020304" pitchFamily="18" charset="0"/>
                <a:ea typeface="Times New Roman" panose="02020603050405020304" pitchFamily="18" charset="0"/>
              </a:rPr>
              <a:t>key</a:t>
            </a:r>
            <a:r>
              <a:rPr lang="en-US" sz="1600" b="1" spc="-15" dirty="0">
                <a:effectLst/>
                <a:latin typeface="Times New Roman" panose="02020603050405020304" pitchFamily="18" charset="0"/>
                <a:ea typeface="Times New Roman" panose="02020603050405020304" pitchFamily="18" charset="0"/>
              </a:rPr>
              <a:t> </a:t>
            </a:r>
            <a:r>
              <a:rPr lang="en-US" sz="1600" b="1" dirty="0">
                <a:effectLst/>
                <a:latin typeface="Times New Roman" panose="02020603050405020304" pitchFamily="18" charset="0"/>
                <a:ea typeface="Times New Roman" panose="02020603050405020304" pitchFamily="18" charset="0"/>
              </a:rPr>
              <a:t>words:</a:t>
            </a:r>
            <a:r>
              <a:rPr lang="en-US" sz="1600" b="1" spc="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AMMC’s,</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Stir</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casting,</a:t>
            </a:r>
            <a:r>
              <a:rPr lang="en-US" sz="1600" spc="-15"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Mechanical</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properties</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of</a:t>
            </a:r>
            <a:r>
              <a:rPr lang="en-US" sz="1600" spc="-2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Aluminium</a:t>
            </a:r>
            <a:r>
              <a:rPr lang="en-US" sz="1600" spc="-10" dirty="0">
                <a:effectLst/>
                <a:latin typeface="Times New Roman" panose="02020603050405020304" pitchFamily="18" charset="0"/>
                <a:ea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rPr>
              <a:t>7075.</a:t>
            </a:r>
            <a:endParaRPr lang="en-IN" sz="1600" dirty="0">
              <a:effectLst/>
              <a:latin typeface="Times New Roman" panose="02020603050405020304" pitchFamily="18" charset="0"/>
              <a:ea typeface="Times New Roman" panose="02020603050405020304" pitchFamily="18" charset="0"/>
            </a:endParaRPr>
          </a:p>
          <a:p>
            <a:endParaRPr lang="en-IN" altLang="en-US" sz="2000" dirty="0">
              <a:solidFill>
                <a:schemeClr val="tx1">
                  <a:lumMod val="95000"/>
                  <a:lumOff val="5000"/>
                </a:schemeClr>
              </a:solidFill>
              <a:latin typeface="Times New Roman" panose="02020603050405020304" charset="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Dept. of Mech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
        <p:nvSpPr>
          <p:cNvPr id="5" name="Rectangle 4"/>
          <p:cNvSpPr/>
          <p:nvPr/>
        </p:nvSpPr>
        <p:spPr>
          <a:xfrm>
            <a:off x="107504" y="857232"/>
            <a:ext cx="4264849" cy="707886"/>
          </a:xfrm>
          <a:prstGeom prst="rect">
            <a:avLst/>
          </a:prstGeom>
        </p:spPr>
        <p:txBody>
          <a:bodyPr wrap="square">
            <a:spAutoFit/>
          </a:bodyPr>
          <a:lstStyle/>
          <a:p>
            <a:r>
              <a:rPr lang="en-US" sz="4000" dirty="0">
                <a:solidFill>
                  <a:srgbClr val="FF0000"/>
                </a:solidFill>
              </a:rPr>
              <a:t>IMPACT TEST</a:t>
            </a:r>
            <a:endParaRPr lang="en-US" sz="2400" dirty="0">
              <a:solidFill>
                <a:schemeClr val="bg2">
                  <a:lumMod val="75000"/>
                </a:schemeClr>
              </a:solidFill>
              <a:latin typeface="Times New Roman" pitchFamily="18" charset="0"/>
              <a:cs typeface="Times New Roman" pitchFamily="18" charset="0"/>
            </a:endParaRPr>
          </a:p>
        </p:txBody>
      </p:sp>
      <p:sp>
        <p:nvSpPr>
          <p:cNvPr id="39940" name="Rectangle 4"/>
          <p:cNvSpPr>
            <a:spLocks noChangeArrowheads="1"/>
          </p:cNvSpPr>
          <p:nvPr/>
        </p:nvSpPr>
        <p:spPr bwMode="auto">
          <a:xfrm>
            <a:off x="428596" y="1591377"/>
            <a:ext cx="7643866"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2343150" algn="l"/>
              </a:tabLst>
            </a:pPr>
            <a:r>
              <a:rPr lang="en-US" sz="1600" dirty="0">
                <a:latin typeface="Times New Roman" pitchFamily="18" charset="0"/>
                <a:cs typeface="Times New Roman" pitchFamily="18" charset="0"/>
              </a:rPr>
              <a:t>              Toughness is, broadly, a measure of the amount of energy required to cause an item a test piece or a bridge or a pressure vessel  to fracture and fail. The more energy that is required then the tougher the material. From this work the science of fracture toughness developed and gave rise to a range of tests used to characterize 'notch toughness' of which the Charpy-V test described in this article is one. There are two main forms of impact test, the Izod and the Charpy test.</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pic>
        <p:nvPicPr>
          <p:cNvPr id="6" name="Picture 5">
            <a:extLst>
              <a:ext uri="{FF2B5EF4-FFF2-40B4-BE49-F238E27FC236}">
                <a16:creationId xmlns:a16="http://schemas.microsoft.com/office/drawing/2014/main" id="{A9E9C131-9CF8-4F08-A605-922978ED303D}"/>
              </a:ext>
            </a:extLst>
          </p:cNvPr>
          <p:cNvPicPr>
            <a:picLocks noChangeAspect="1"/>
          </p:cNvPicPr>
          <p:nvPr/>
        </p:nvPicPr>
        <p:blipFill>
          <a:blip r:embed="rId2"/>
          <a:stretch>
            <a:fillRect/>
          </a:stretch>
        </p:blipFill>
        <p:spPr>
          <a:xfrm>
            <a:off x="2625977" y="3152267"/>
            <a:ext cx="3938357" cy="310618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Dept. of Mech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graphicFrame>
        <p:nvGraphicFramePr>
          <p:cNvPr id="6" name="Table 7">
            <a:extLst>
              <a:ext uri="{FF2B5EF4-FFF2-40B4-BE49-F238E27FC236}">
                <a16:creationId xmlns:a16="http://schemas.microsoft.com/office/drawing/2014/main" id="{302EC7AF-A0C1-E63F-9A74-464BE35DEF71}"/>
              </a:ext>
            </a:extLst>
          </p:cNvPr>
          <p:cNvGraphicFramePr>
            <a:graphicFrameLocks noGrp="1"/>
          </p:cNvGraphicFramePr>
          <p:nvPr>
            <p:extLst>
              <p:ext uri="{D42A27DB-BD31-4B8C-83A1-F6EECF244321}">
                <p14:modId xmlns:p14="http://schemas.microsoft.com/office/powerpoint/2010/main" val="744974626"/>
              </p:ext>
            </p:extLst>
          </p:nvPr>
        </p:nvGraphicFramePr>
        <p:xfrm>
          <a:off x="611560" y="476672"/>
          <a:ext cx="7008441" cy="1659952"/>
        </p:xfrm>
        <a:graphic>
          <a:graphicData uri="http://schemas.openxmlformats.org/drawingml/2006/table">
            <a:tbl>
              <a:tblPr firstRow="1" bandRow="1">
                <a:tableStyleId>{5C22544A-7EE6-4342-B048-85BDC9FD1C3A}</a:tableStyleId>
              </a:tblPr>
              <a:tblGrid>
                <a:gridCol w="2336147">
                  <a:extLst>
                    <a:ext uri="{9D8B030D-6E8A-4147-A177-3AD203B41FA5}">
                      <a16:colId xmlns:a16="http://schemas.microsoft.com/office/drawing/2014/main" val="3911176972"/>
                    </a:ext>
                  </a:extLst>
                </a:gridCol>
                <a:gridCol w="2336147">
                  <a:extLst>
                    <a:ext uri="{9D8B030D-6E8A-4147-A177-3AD203B41FA5}">
                      <a16:colId xmlns:a16="http://schemas.microsoft.com/office/drawing/2014/main" val="2225376884"/>
                    </a:ext>
                  </a:extLst>
                </a:gridCol>
                <a:gridCol w="2336147">
                  <a:extLst>
                    <a:ext uri="{9D8B030D-6E8A-4147-A177-3AD203B41FA5}">
                      <a16:colId xmlns:a16="http://schemas.microsoft.com/office/drawing/2014/main" val="2288863794"/>
                    </a:ext>
                  </a:extLst>
                </a:gridCol>
              </a:tblGrid>
              <a:tr h="414988">
                <a:tc>
                  <a:txBody>
                    <a:bodyPr/>
                    <a:lstStyle/>
                    <a:p>
                      <a:pPr algn="ctr">
                        <a:lnSpc>
                          <a:spcPct val="150000"/>
                        </a:lnSpc>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 No</a:t>
                      </a:r>
                      <a:endParaRPr lang="en-IN"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Material</a:t>
                      </a:r>
                      <a:endParaRPr lang="en-IN"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Energy(j)</a:t>
                      </a:r>
                      <a:endParaRPr lang="en-IN"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54079096"/>
                  </a:ext>
                </a:extLst>
              </a:tr>
              <a:tr h="414988">
                <a:tc>
                  <a:txBody>
                    <a:bodyPr/>
                    <a:lstStyle/>
                    <a:p>
                      <a:pPr algn="ctr">
                        <a:lnSpc>
                          <a:spcPct val="150000"/>
                        </a:lnSpc>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A2</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58</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98562204"/>
                  </a:ext>
                </a:extLst>
              </a:tr>
              <a:tr h="414988">
                <a:tc>
                  <a:txBody>
                    <a:bodyPr/>
                    <a:lstStyle/>
                    <a:p>
                      <a:pPr algn="ctr">
                        <a:lnSpc>
                          <a:spcPct val="150000"/>
                        </a:lnSpc>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A4</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54</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71537563"/>
                  </a:ext>
                </a:extLst>
              </a:tr>
              <a:tr h="414988">
                <a:tc>
                  <a:txBody>
                    <a:bodyPr/>
                    <a:lstStyle/>
                    <a:p>
                      <a:pPr algn="ctr">
                        <a:lnSpc>
                          <a:spcPct val="150000"/>
                        </a:lnSpc>
                      </a:pPr>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A6</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52</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82514827"/>
                  </a:ext>
                </a:extLst>
              </a:tr>
            </a:tbl>
          </a:graphicData>
        </a:graphic>
      </p:graphicFrame>
      <p:pic>
        <p:nvPicPr>
          <p:cNvPr id="8" name="Picture 7">
            <a:extLst>
              <a:ext uri="{FF2B5EF4-FFF2-40B4-BE49-F238E27FC236}">
                <a16:creationId xmlns:a16="http://schemas.microsoft.com/office/drawing/2014/main" id="{FC5437E4-DAA4-FDE4-ED1E-EAA0B42B8428}"/>
              </a:ext>
            </a:extLst>
          </p:cNvPr>
          <p:cNvPicPr>
            <a:picLocks noChangeAspect="1"/>
          </p:cNvPicPr>
          <p:nvPr/>
        </p:nvPicPr>
        <p:blipFill>
          <a:blip r:embed="rId2"/>
          <a:stretch>
            <a:fillRect/>
          </a:stretch>
        </p:blipFill>
        <p:spPr>
          <a:xfrm>
            <a:off x="592538" y="2563630"/>
            <a:ext cx="7352413" cy="3249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a:p>
            <a:endParaRPr lang="en-US" dirty="0"/>
          </a:p>
        </p:txBody>
      </p:sp>
      <p:sp>
        <p:nvSpPr>
          <p:cNvPr id="3" name="Footer Placeholder 2"/>
          <p:cNvSpPr>
            <a:spLocks noGrp="1"/>
          </p:cNvSpPr>
          <p:nvPr>
            <p:ph type="ftr" sz="quarter" idx="11"/>
          </p:nvPr>
        </p:nvSpPr>
        <p:spPr/>
        <p:txBody>
          <a:bodyPr/>
          <a:lstStyle/>
          <a:p>
            <a:r>
              <a:rPr lang="en-US" dirty="0"/>
              <a:t>Dept. of Mech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5" name="Rectangle 4"/>
          <p:cNvSpPr/>
          <p:nvPr/>
        </p:nvSpPr>
        <p:spPr>
          <a:xfrm>
            <a:off x="251520" y="136525"/>
            <a:ext cx="4792971" cy="707886"/>
          </a:xfrm>
          <a:prstGeom prst="rect">
            <a:avLst/>
          </a:prstGeom>
        </p:spPr>
        <p:txBody>
          <a:bodyPr wrap="square">
            <a:spAutoFit/>
          </a:bodyPr>
          <a:lstStyle/>
          <a:p>
            <a:r>
              <a:rPr lang="en-US" sz="4000" dirty="0">
                <a:solidFill>
                  <a:srgbClr val="FF0000"/>
                </a:solidFill>
              </a:rPr>
              <a:t>HARDNESS TEST</a:t>
            </a:r>
            <a:endParaRPr lang="en-US" sz="2400" dirty="0">
              <a:solidFill>
                <a:schemeClr val="bg2">
                  <a:lumMod val="75000"/>
                </a:schemeClr>
              </a:solidFill>
              <a:latin typeface="Times New Roman" pitchFamily="18" charset="0"/>
              <a:cs typeface="Times New Roman" pitchFamily="18" charset="0"/>
            </a:endParaRPr>
          </a:p>
        </p:txBody>
      </p:sp>
      <p:sp>
        <p:nvSpPr>
          <p:cNvPr id="37892" name="Rectangle 4"/>
          <p:cNvSpPr>
            <a:spLocks noChangeArrowheads="1"/>
          </p:cNvSpPr>
          <p:nvPr/>
        </p:nvSpPr>
        <p:spPr bwMode="auto">
          <a:xfrm>
            <a:off x="251520" y="1161254"/>
            <a:ext cx="7320876" cy="22775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lnSpc>
                <a:spcPct val="150000"/>
              </a:lnSpc>
            </a:pPr>
            <a:r>
              <a:rPr kumimoji="0" lang="en-US" sz="1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t>
            </a:r>
            <a:r>
              <a:rPr lang="en-US" sz="1400" dirty="0">
                <a:latin typeface="Times New Roman" pitchFamily="18" charset="0"/>
                <a:cs typeface="Times New Roman" pitchFamily="18" charset="0"/>
              </a:rPr>
              <a:t>Heat treating has evolved into a highly complex, precise process that improves characteristics of metal parts. A critical component of quality heat treating is employing the correct hardness testing method to show manufacturers their parts achieve design requirements.</a:t>
            </a:r>
          </a:p>
          <a:p>
            <a:pPr algn="just">
              <a:lnSpc>
                <a:spcPct val="150000"/>
              </a:lnSpc>
            </a:pPr>
            <a:r>
              <a:rPr lang="en-US" sz="1400" dirty="0">
                <a:latin typeface="Times New Roman" pitchFamily="18" charset="0"/>
                <a:cs typeface="Times New Roman" pitchFamily="18" charset="0"/>
              </a:rPr>
              <a:t>	Hardness testing methods vary based on the material and heat treatment chosen. It’s important that engineers specify hardness testing methods correctly to ensure timely heat treatment and avoid costly delays. Common hardness testing methods are introduced below.</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pic>
        <p:nvPicPr>
          <p:cNvPr id="6" name="Picture 5">
            <a:extLst>
              <a:ext uri="{FF2B5EF4-FFF2-40B4-BE49-F238E27FC236}">
                <a16:creationId xmlns:a16="http://schemas.microsoft.com/office/drawing/2014/main" id="{333FF388-3F57-FAF0-F33B-150A2EE7B012}"/>
              </a:ext>
            </a:extLst>
          </p:cNvPr>
          <p:cNvPicPr>
            <a:picLocks noChangeAspect="1"/>
          </p:cNvPicPr>
          <p:nvPr/>
        </p:nvPicPr>
        <p:blipFill>
          <a:blip r:embed="rId2"/>
          <a:stretch>
            <a:fillRect/>
          </a:stretch>
        </p:blipFill>
        <p:spPr>
          <a:xfrm>
            <a:off x="1886354" y="3284984"/>
            <a:ext cx="4133446" cy="287715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9BC0023-8781-128F-EE6B-71DE297466AF}"/>
              </a:ext>
            </a:extLst>
          </p:cNvPr>
          <p:cNvSpPr>
            <a:spLocks noGrp="1"/>
          </p:cNvSpPr>
          <p:nvPr>
            <p:ph type="ftr" sz="quarter" idx="11"/>
          </p:nvPr>
        </p:nvSpPr>
        <p:spPr/>
        <p:txBody>
          <a:bodyPr/>
          <a:lstStyle/>
          <a:p>
            <a:r>
              <a:rPr lang="en-US" dirty="0"/>
              <a:t>Dept. of Mech</a:t>
            </a:r>
          </a:p>
        </p:txBody>
      </p:sp>
      <p:sp>
        <p:nvSpPr>
          <p:cNvPr id="4" name="Slide Number Placeholder 3">
            <a:extLst>
              <a:ext uri="{FF2B5EF4-FFF2-40B4-BE49-F238E27FC236}">
                <a16:creationId xmlns:a16="http://schemas.microsoft.com/office/drawing/2014/main" id="{A32869A3-85D4-2BC6-AF2E-B2276A56F880}"/>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5" name="Picture 4">
            <a:extLst>
              <a:ext uri="{FF2B5EF4-FFF2-40B4-BE49-F238E27FC236}">
                <a16:creationId xmlns:a16="http://schemas.microsoft.com/office/drawing/2014/main" id="{49A822C5-E6F3-68F7-5BB8-C67CB88B90A6}"/>
              </a:ext>
            </a:extLst>
          </p:cNvPr>
          <p:cNvPicPr>
            <a:picLocks noChangeAspect="1"/>
          </p:cNvPicPr>
          <p:nvPr/>
        </p:nvPicPr>
        <p:blipFill>
          <a:blip r:embed="rId2"/>
          <a:stretch>
            <a:fillRect/>
          </a:stretch>
        </p:blipFill>
        <p:spPr>
          <a:xfrm>
            <a:off x="0" y="-181"/>
            <a:ext cx="8289641" cy="2520280"/>
          </a:xfrm>
          <a:prstGeom prst="rect">
            <a:avLst/>
          </a:prstGeom>
        </p:spPr>
      </p:pic>
      <p:pic>
        <p:nvPicPr>
          <p:cNvPr id="6" name="Picture 5">
            <a:extLst>
              <a:ext uri="{FF2B5EF4-FFF2-40B4-BE49-F238E27FC236}">
                <a16:creationId xmlns:a16="http://schemas.microsoft.com/office/drawing/2014/main" id="{EB89DD2B-F086-C862-E226-9D3E17741E4A}"/>
              </a:ext>
            </a:extLst>
          </p:cNvPr>
          <p:cNvPicPr>
            <a:picLocks noChangeAspect="1"/>
          </p:cNvPicPr>
          <p:nvPr/>
        </p:nvPicPr>
        <p:blipFill>
          <a:blip r:embed="rId3"/>
          <a:stretch>
            <a:fillRect/>
          </a:stretch>
        </p:blipFill>
        <p:spPr>
          <a:xfrm>
            <a:off x="1763688" y="2829011"/>
            <a:ext cx="5047926" cy="3017782"/>
          </a:xfrm>
          <a:prstGeom prst="rect">
            <a:avLst/>
          </a:prstGeom>
        </p:spPr>
      </p:pic>
    </p:spTree>
    <p:extLst>
      <p:ext uri="{BB962C8B-B14F-4D97-AF65-F5344CB8AC3E}">
        <p14:creationId xmlns:p14="http://schemas.microsoft.com/office/powerpoint/2010/main" val="715207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Dept. of Mech</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
        <p:nvSpPr>
          <p:cNvPr id="5" name="Rectangle 4"/>
          <p:cNvSpPr/>
          <p:nvPr/>
        </p:nvSpPr>
        <p:spPr>
          <a:xfrm>
            <a:off x="1071538" y="500042"/>
            <a:ext cx="5224581" cy="646331"/>
          </a:xfrm>
          <a:prstGeom prst="rect">
            <a:avLst/>
          </a:prstGeom>
          <a:solidFill>
            <a:srgbClr val="008000"/>
          </a:solidFill>
        </p:spPr>
        <p:style>
          <a:lnRef idx="0">
            <a:schemeClr val="accent5"/>
          </a:lnRef>
          <a:fillRef idx="3">
            <a:schemeClr val="accent5"/>
          </a:fillRef>
          <a:effectRef idx="3">
            <a:schemeClr val="accent5"/>
          </a:effectRef>
          <a:fontRef idx="minor">
            <a:schemeClr val="lt1"/>
          </a:fontRef>
        </p:style>
        <p:txBody>
          <a:bodyPr wrap="square">
            <a:spAutoFit/>
          </a:bodyPr>
          <a:lstStyle/>
          <a:p>
            <a:r>
              <a:rPr lang="en-IN" sz="3600" dirty="0">
                <a:solidFill>
                  <a:schemeClr val="bg1"/>
                </a:solidFill>
                <a:latin typeface="Algerian" panose="04020705040A02060702" charset="0"/>
              </a:rPr>
              <a:t>advantages</a:t>
            </a:r>
            <a:endParaRPr lang="en-US" sz="3600" dirty="0">
              <a:solidFill>
                <a:schemeClr val="bg1"/>
              </a:solidFill>
            </a:endParaRPr>
          </a:p>
        </p:txBody>
      </p:sp>
      <p:sp>
        <p:nvSpPr>
          <p:cNvPr id="47105" name="Rectangle 1"/>
          <p:cNvSpPr>
            <a:spLocks noChangeArrowheads="1"/>
          </p:cNvSpPr>
          <p:nvPr/>
        </p:nvSpPr>
        <p:spPr bwMode="auto">
          <a:xfrm>
            <a:off x="428596" y="1744136"/>
            <a:ext cx="7643834" cy="36933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l">
              <a:buFont typeface="Wingdings" panose="05000000000000000000" pitchFamily="2" charset="2"/>
              <a:buChar char="v"/>
            </a:pPr>
            <a:r>
              <a:rPr lang="en-IN" sz="2400" b="0" i="0" dirty="0">
                <a:effectLst/>
                <a:latin typeface="Times New Roman" panose="02020603050405020304" pitchFamily="18" charset="0"/>
                <a:cs typeface="Times New Roman" panose="02020603050405020304" pitchFamily="18" charset="0"/>
              </a:rPr>
              <a:t>Chemical Resistance.</a:t>
            </a:r>
          </a:p>
          <a:p>
            <a:pPr algn="l">
              <a:buFont typeface="Wingdings" panose="05000000000000000000" pitchFamily="2" charset="2"/>
              <a:buChar char="v"/>
            </a:pPr>
            <a:r>
              <a:rPr lang="en-IN" sz="2400" b="0" i="0" dirty="0">
                <a:effectLst/>
                <a:latin typeface="Times New Roman" panose="02020603050405020304" pitchFamily="18" charset="0"/>
                <a:cs typeface="Times New Roman" panose="02020603050405020304" pitchFamily="18" charset="0"/>
              </a:rPr>
              <a:t>Consolidated Parts and Function.</a:t>
            </a:r>
          </a:p>
          <a:p>
            <a:pPr algn="l">
              <a:buFont typeface="Wingdings" panose="05000000000000000000" pitchFamily="2" charset="2"/>
              <a:buChar char="v"/>
            </a:pPr>
            <a:r>
              <a:rPr lang="en-IN" sz="2400" b="0" i="0" dirty="0">
                <a:effectLst/>
                <a:latin typeface="Times New Roman" panose="02020603050405020304" pitchFamily="18" charset="0"/>
                <a:cs typeface="Times New Roman" panose="02020603050405020304" pitchFamily="18" charset="0"/>
              </a:rPr>
              <a:t>Corrosion Resistance.</a:t>
            </a:r>
          </a:p>
          <a:p>
            <a:pPr algn="l">
              <a:buFont typeface="Wingdings" panose="05000000000000000000" pitchFamily="2" charset="2"/>
              <a:buChar char="v"/>
            </a:pPr>
            <a:r>
              <a:rPr lang="en-IN" sz="2400" b="0" i="0" dirty="0">
                <a:effectLst/>
                <a:latin typeface="Times New Roman" panose="02020603050405020304" pitchFamily="18" charset="0"/>
                <a:cs typeface="Times New Roman" panose="02020603050405020304" pitchFamily="18" charset="0"/>
              </a:rPr>
              <a:t>Design Flexibility.</a:t>
            </a:r>
          </a:p>
          <a:p>
            <a:pPr algn="l">
              <a:buFont typeface="Wingdings" panose="05000000000000000000" pitchFamily="2" charset="2"/>
              <a:buChar char="v"/>
            </a:pPr>
            <a:r>
              <a:rPr lang="en-IN" sz="2400" b="0" i="0" dirty="0">
                <a:effectLst/>
                <a:latin typeface="Times New Roman" panose="02020603050405020304" pitchFamily="18" charset="0"/>
                <a:cs typeface="Times New Roman" panose="02020603050405020304" pitchFamily="18" charset="0"/>
              </a:rPr>
              <a:t>Durable.</a:t>
            </a:r>
          </a:p>
          <a:p>
            <a:pPr algn="l">
              <a:buFont typeface="Wingdings" panose="05000000000000000000" pitchFamily="2" charset="2"/>
              <a:buChar char="v"/>
            </a:pPr>
            <a:r>
              <a:rPr lang="en-IN" sz="2400" b="0" i="0" dirty="0">
                <a:effectLst/>
                <a:latin typeface="Times New Roman" panose="02020603050405020304" pitchFamily="18" charset="0"/>
                <a:cs typeface="Times New Roman" panose="02020603050405020304" pitchFamily="18" charset="0"/>
              </a:rPr>
              <a:t>High Flexural Modulus </a:t>
            </a:r>
          </a:p>
          <a:p>
            <a:pPr algn="l">
              <a:buFont typeface="Wingdings" panose="05000000000000000000" pitchFamily="2" charset="2"/>
              <a:buChar char="v"/>
            </a:pPr>
            <a:r>
              <a:rPr lang="en-IN" sz="2400" b="0" i="0" dirty="0">
                <a:effectLst/>
                <a:latin typeface="Times New Roman" panose="02020603050405020304" pitchFamily="18" charset="0"/>
                <a:cs typeface="Times New Roman" panose="02020603050405020304" pitchFamily="18" charset="0"/>
              </a:rPr>
              <a:t>High Impact Strength.</a:t>
            </a:r>
          </a:p>
          <a:p>
            <a:pPr algn="l">
              <a:buFont typeface="Wingdings" panose="05000000000000000000" pitchFamily="2" charset="2"/>
              <a:buChar char="v"/>
            </a:pPr>
            <a:r>
              <a:rPr lang="en-IN" sz="2400" b="0" i="0" dirty="0">
                <a:effectLst/>
                <a:latin typeface="Times New Roman" panose="02020603050405020304" pitchFamily="18" charset="0"/>
                <a:cs typeface="Times New Roman" panose="02020603050405020304" pitchFamily="18" charset="0"/>
              </a:rPr>
              <a:t>High Performance at Elevated Temperatures.</a:t>
            </a:r>
          </a:p>
          <a:p>
            <a:pPr marL="0" marR="0" lvl="0" indent="0" algn="l" defTabSz="914400" rtl="0" eaLnBrk="1" fontAlgn="base" latinLnBrk="0" hangingPunct="1">
              <a:lnSpc>
                <a:spcPct val="100000"/>
              </a:lnSpc>
              <a:spcBef>
                <a:spcPct val="0"/>
              </a:spcBef>
              <a:spcAft>
                <a:spcPct val="0"/>
              </a:spcAft>
              <a:buClrTx/>
              <a:buSzTx/>
              <a:tabLst/>
            </a:pPr>
            <a:endPar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Dept. of Mech</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
        <p:nvSpPr>
          <p:cNvPr id="5" name="Rectangle 4"/>
          <p:cNvSpPr/>
          <p:nvPr/>
        </p:nvSpPr>
        <p:spPr>
          <a:xfrm>
            <a:off x="428596" y="500042"/>
            <a:ext cx="7215238" cy="646331"/>
          </a:xfrm>
          <a:prstGeom prst="rect">
            <a:avLst/>
          </a:prstGeom>
          <a:solidFill>
            <a:schemeClr val="tx2">
              <a:lumMod val="75000"/>
              <a:lumOff val="25000"/>
            </a:schemeClr>
          </a:solidFill>
        </p:spPr>
        <p:style>
          <a:lnRef idx="0">
            <a:schemeClr val="accent5"/>
          </a:lnRef>
          <a:fillRef idx="3">
            <a:schemeClr val="accent5"/>
          </a:fillRef>
          <a:effectRef idx="3">
            <a:schemeClr val="accent5"/>
          </a:effectRef>
          <a:fontRef idx="minor">
            <a:schemeClr val="lt1"/>
          </a:fontRef>
        </p:style>
        <p:txBody>
          <a:bodyPr wrap="square">
            <a:spAutoFit/>
          </a:bodyPr>
          <a:lstStyle/>
          <a:p>
            <a:r>
              <a:rPr lang="en-IN"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gerian" panose="04020705040A02060702" charset="0"/>
              </a:rPr>
              <a:t>       conclusion &amp; result</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Rectangle 5"/>
          <p:cNvSpPr/>
          <p:nvPr/>
        </p:nvSpPr>
        <p:spPr>
          <a:xfrm>
            <a:off x="179512" y="1340768"/>
            <a:ext cx="7321446" cy="4770537"/>
          </a:xfrm>
          <a:prstGeom prst="rect">
            <a:avLst/>
          </a:prstGeom>
        </p:spPr>
        <p:txBody>
          <a:bodyPr wrap="square">
            <a:spAutoFit/>
          </a:bodyPr>
          <a:lstStyle/>
          <a:p>
            <a:pPr indent="457200" algn="just">
              <a:lnSpc>
                <a:spcPct val="150000"/>
              </a:lnSpc>
            </a:pPr>
            <a:r>
              <a:rPr lang="en-US" sz="1600" dirty="0">
                <a:effectLst/>
                <a:latin typeface="Times New Roman" panose="02020603050405020304" pitchFamily="18" charset="0"/>
                <a:ea typeface="Times New Roman" panose="02020603050405020304" pitchFamily="18" charset="0"/>
              </a:rPr>
              <a:t>The fabrication of hybrid metal matrix composites reinforced with silicon carbide and graphite by stir casting method was completed successfully. According to the results,</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600" dirty="0">
                <a:effectLst/>
                <a:latin typeface="Times New Roman" panose="02020603050405020304" pitchFamily="18" charset="0"/>
                <a:ea typeface="Times New Roman" panose="02020603050405020304" pitchFamily="18" charset="0"/>
              </a:rPr>
              <a:t>In Tensile test, we observed that as increasing the SiC percentage, the tensile strength increases gradually. We observe the highest strength in our investigation A6 specimen i.e. 247.69 KPa.</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600" dirty="0">
                <a:effectLst/>
                <a:latin typeface="Times New Roman" panose="02020603050405020304" pitchFamily="18" charset="0"/>
                <a:ea typeface="Times New Roman" panose="02020603050405020304" pitchFamily="18" charset="0"/>
              </a:rPr>
              <a:t>In Compression test, we observed that as increasing the SiC percentage, the compression strength increases first and decreases gradually. We observe the highest strength in our investigation  A4 specimen i.e. 486.52 N/mm</a:t>
            </a:r>
            <a:r>
              <a:rPr lang="en-US" sz="1600" baseline="30000" dirty="0">
                <a:effectLst/>
                <a:latin typeface="Times New Roman" panose="02020603050405020304" pitchFamily="18" charset="0"/>
                <a:ea typeface="Times New Roman" panose="02020603050405020304" pitchFamily="18" charset="0"/>
              </a:rPr>
              <a:t>2</a:t>
            </a:r>
            <a:r>
              <a:rPr lang="en-US" sz="1600" dirty="0">
                <a:effectLst/>
                <a:latin typeface="Times New Roman" panose="02020603050405020304" pitchFamily="18"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Wingdings" panose="05000000000000000000" pitchFamily="2" charset="2"/>
              <a:buChar char=""/>
            </a:pPr>
            <a:r>
              <a:rPr lang="en-US" sz="1600" dirty="0">
                <a:effectLst/>
                <a:latin typeface="Times New Roman" panose="02020603050405020304" pitchFamily="18" charset="0"/>
                <a:ea typeface="Times New Roman" panose="02020603050405020304" pitchFamily="18" charset="0"/>
              </a:rPr>
              <a:t>In Impact test, we observed that as increasing the SiC percentage, the energy decreases gradually. We observe the highest energy in our investigation A2 specimen i.e. 58 J.</a:t>
            </a:r>
            <a:endParaRPr lang="en-IN" sz="1600" dirty="0">
              <a:effectLst/>
              <a:latin typeface="Times New Roman" panose="02020603050405020304" pitchFamily="18" charset="0"/>
              <a:ea typeface="Times New Roman" panose="02020603050405020304" pitchFamily="18" charset="0"/>
            </a:endParaRPr>
          </a:p>
          <a:p>
            <a:pPr algn="just"/>
            <a:endParaRPr lang="en-US" sz="1600"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8B727C-8F17-4E7A-4ACB-D5D0DAD835D3}"/>
              </a:ext>
            </a:extLst>
          </p:cNvPr>
          <p:cNvSpPr>
            <a:spLocks noGrp="1"/>
          </p:cNvSpPr>
          <p:nvPr>
            <p:ph type="ftr" sz="quarter" idx="11"/>
          </p:nvPr>
        </p:nvSpPr>
        <p:spPr/>
        <p:txBody>
          <a:bodyPr/>
          <a:lstStyle/>
          <a:p>
            <a:r>
              <a:rPr lang="en-US"/>
              <a:t>Dept. of EEE</a:t>
            </a:r>
          </a:p>
        </p:txBody>
      </p:sp>
      <p:sp>
        <p:nvSpPr>
          <p:cNvPr id="4" name="Slide Number Placeholder 3">
            <a:extLst>
              <a:ext uri="{FF2B5EF4-FFF2-40B4-BE49-F238E27FC236}">
                <a16:creationId xmlns:a16="http://schemas.microsoft.com/office/drawing/2014/main" id="{04FE7E1F-2D57-9501-C99E-63BEFCB55EEF}"/>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6" name="TextBox 5">
            <a:extLst>
              <a:ext uri="{FF2B5EF4-FFF2-40B4-BE49-F238E27FC236}">
                <a16:creationId xmlns:a16="http://schemas.microsoft.com/office/drawing/2014/main" id="{6A0E39D2-1667-EA28-683F-FB24FC1A1F47}"/>
              </a:ext>
            </a:extLst>
          </p:cNvPr>
          <p:cNvSpPr txBox="1"/>
          <p:nvPr/>
        </p:nvSpPr>
        <p:spPr>
          <a:xfrm>
            <a:off x="323528" y="1124744"/>
            <a:ext cx="7272808" cy="2554545"/>
          </a:xfrm>
          <a:prstGeom prst="rect">
            <a:avLst/>
          </a:prstGeom>
          <a:noFill/>
        </p:spPr>
        <p:txBody>
          <a:bodyPr wrap="square">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Rockwell hardness test, we observed that as increasing the SiC percentage, the hardness value increases gradually. We observe the highest hardness value in our investigation A6 specimen i.e. 58.</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Brinell hardness test, we observed that as increasing the SiC percentage, the hardness value increases gradually. We observe the highest hardness value in our investigation  A6 specimen i.e. 5.61.</a:t>
            </a:r>
          </a:p>
        </p:txBody>
      </p:sp>
    </p:spTree>
    <p:extLst>
      <p:ext uri="{BB962C8B-B14F-4D97-AF65-F5344CB8AC3E}">
        <p14:creationId xmlns:p14="http://schemas.microsoft.com/office/powerpoint/2010/main" val="1474173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44C468-78A0-0D06-8138-0B3262EC945D}"/>
              </a:ext>
            </a:extLst>
          </p:cNvPr>
          <p:cNvSpPr>
            <a:spLocks noGrp="1"/>
          </p:cNvSpPr>
          <p:nvPr>
            <p:ph type="title"/>
          </p:nvPr>
        </p:nvSpPr>
        <p:spPr/>
        <p:txBody>
          <a:bodyPr/>
          <a:lstStyle/>
          <a:p>
            <a:r>
              <a:rPr lang="en-IN" sz="2800" dirty="0">
                <a:solidFill>
                  <a:srgbClr val="FF0000"/>
                </a:solidFill>
                <a:latin typeface="Times New Roman" panose="02020603050405020304" pitchFamily="18" charset="0"/>
                <a:cs typeface="Times New Roman" panose="02020603050405020304" pitchFamily="18" charset="0"/>
              </a:rPr>
              <a:t>Applications</a:t>
            </a:r>
          </a:p>
        </p:txBody>
      </p:sp>
      <p:sp>
        <p:nvSpPr>
          <p:cNvPr id="6" name="Content Placeholder 5">
            <a:extLst>
              <a:ext uri="{FF2B5EF4-FFF2-40B4-BE49-F238E27FC236}">
                <a16:creationId xmlns:a16="http://schemas.microsoft.com/office/drawing/2014/main" id="{28BC4D74-F40A-7758-D5FB-3E29D3DBA45D}"/>
              </a:ext>
            </a:extLst>
          </p:cNvPr>
          <p:cNvSpPr>
            <a:spLocks noGrp="1"/>
          </p:cNvSpPr>
          <p:nvPr>
            <p:ph idx="1"/>
          </p:nvPr>
        </p:nvSpPr>
        <p:spPr>
          <a:xfrm>
            <a:off x="107504" y="773113"/>
            <a:ext cx="8579296" cy="5354637"/>
          </a:xfrm>
        </p:spPr>
        <p:txBody>
          <a:bodyPr/>
          <a:lstStyle/>
          <a:p>
            <a:pPr>
              <a:lnSpc>
                <a:spcPct val="150000"/>
              </a:lnSpc>
              <a:buNone/>
            </a:pPr>
            <a:r>
              <a:rPr lang="en-US" sz="1800" b="1" i="0" dirty="0">
                <a:solidFill>
                  <a:schemeClr val="tx1">
                    <a:lumMod val="95000"/>
                    <a:lumOff val="5000"/>
                  </a:schemeClr>
                </a:solidFill>
                <a:effectLst/>
                <a:latin typeface="Times New Roman" panose="02020603050405020304" pitchFamily="18" charset="0"/>
                <a:cs typeface="Times New Roman" panose="02020603050405020304" pitchFamily="18" charset="0"/>
              </a:rPr>
              <a:t>Aerospace</a:t>
            </a:r>
            <a:b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b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	Thermoset composites are being specified for wings, fuselages, bulkheads, and other applications in commercial, civilian and military aerospace applications.</a:t>
            </a:r>
          </a:p>
          <a:p>
            <a:pPr marL="0" indent="0" fontAlgn="base">
              <a:lnSpc>
                <a:spcPct val="150000"/>
              </a:lnSpc>
              <a:buNone/>
            </a:pPr>
            <a:r>
              <a:rPr lang="en-US" sz="1800" b="1" i="0" dirty="0">
                <a:solidFill>
                  <a:schemeClr val="tx1">
                    <a:lumMod val="95000"/>
                    <a:lumOff val="5000"/>
                  </a:schemeClr>
                </a:solidFill>
                <a:effectLst/>
                <a:latin typeface="Times New Roman" panose="02020603050405020304" pitchFamily="18" charset="0"/>
                <a:cs typeface="Times New Roman" panose="02020603050405020304" pitchFamily="18" charset="0"/>
              </a:rPr>
              <a:t>Appliance/Business</a:t>
            </a:r>
            <a:b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b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	Thermoset composite are being used in frames, equipment panels, handles and trims in appliances, power tools, business equipment and many other applications.</a:t>
            </a:r>
          </a:p>
          <a:p>
            <a:pPr marL="0" indent="0" fontAlgn="base">
              <a:lnSpc>
                <a:spcPct val="150000"/>
              </a:lnSpc>
              <a:buNone/>
            </a:pP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	Thermoset composites for the appliance industry are used in washers, dryers, refrigerators, freezers, ranges, ovens, dishwashers for components that include control panels, handles, knobs, vent trims, side trims, motor housings, kick plates and many others.</a:t>
            </a:r>
          </a:p>
          <a:p>
            <a:pPr marL="0" indent="0" fontAlgn="base">
              <a:lnSpc>
                <a:spcPct val="150000"/>
              </a:lnSpc>
              <a:buNone/>
            </a:pPr>
            <a:r>
              <a:rPr lang="en-US" sz="1800" b="1" i="0" dirty="0">
                <a:solidFill>
                  <a:schemeClr val="tx1">
                    <a:lumMod val="95000"/>
                    <a:lumOff val="5000"/>
                  </a:schemeClr>
                </a:solidFill>
                <a:effectLst/>
                <a:latin typeface="Times New Roman" panose="02020603050405020304" pitchFamily="18" charset="0"/>
                <a:cs typeface="Times New Roman" panose="02020603050405020304" pitchFamily="18" charset="0"/>
              </a:rPr>
              <a:t>Automotive/Transportation/Farm/Construction</a:t>
            </a:r>
            <a:br>
              <a:rPr lang="en-US" sz="1800" dirty="0">
                <a:solidFill>
                  <a:schemeClr val="tx1">
                    <a:lumMod val="95000"/>
                    <a:lumOff val="5000"/>
                  </a:schemeClr>
                </a:solidFill>
                <a:latin typeface="Times New Roman" panose="02020603050405020304" pitchFamily="18" charset="0"/>
                <a:cs typeface="Times New Roman" panose="02020603050405020304" pitchFamily="18" charset="0"/>
              </a:rPr>
            </a:b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Composites are now being used in vehicle and equipment applications, including, panels, frames, interior components and other parts.</a:t>
            </a:r>
          </a:p>
          <a:p>
            <a:endParaRPr lang="en-IN" sz="1800" dirty="0"/>
          </a:p>
        </p:txBody>
      </p:sp>
      <p:sp>
        <p:nvSpPr>
          <p:cNvPr id="3" name="Footer Placeholder 2">
            <a:extLst>
              <a:ext uri="{FF2B5EF4-FFF2-40B4-BE49-F238E27FC236}">
                <a16:creationId xmlns:a16="http://schemas.microsoft.com/office/drawing/2014/main" id="{42224264-552A-5D61-9630-C6C55F6C4668}"/>
              </a:ext>
            </a:extLst>
          </p:cNvPr>
          <p:cNvSpPr>
            <a:spLocks noGrp="1"/>
          </p:cNvSpPr>
          <p:nvPr>
            <p:ph type="ftr" sz="quarter" idx="11"/>
          </p:nvPr>
        </p:nvSpPr>
        <p:spPr/>
        <p:txBody>
          <a:bodyPr/>
          <a:lstStyle/>
          <a:p>
            <a:r>
              <a:rPr lang="en-US" dirty="0"/>
              <a:t>Dept. of MECH</a:t>
            </a:r>
          </a:p>
        </p:txBody>
      </p:sp>
      <p:sp>
        <p:nvSpPr>
          <p:cNvPr id="4" name="Slide Number Placeholder 3">
            <a:extLst>
              <a:ext uri="{FF2B5EF4-FFF2-40B4-BE49-F238E27FC236}">
                <a16:creationId xmlns:a16="http://schemas.microsoft.com/office/drawing/2014/main" id="{67B3D6C2-090B-7D72-64D0-F5B6DC94159A}"/>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3856039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4922EE-7B23-C5FE-E989-D734BFB98445}"/>
              </a:ext>
            </a:extLst>
          </p:cNvPr>
          <p:cNvSpPr>
            <a:spLocks noGrp="1"/>
          </p:cNvSpPr>
          <p:nvPr>
            <p:ph idx="1"/>
          </p:nvPr>
        </p:nvSpPr>
        <p:spPr>
          <a:xfrm>
            <a:off x="0" y="136524"/>
            <a:ext cx="8172400" cy="5991225"/>
          </a:xfrm>
        </p:spPr>
        <p:txBody>
          <a:bodyPr/>
          <a:lstStyle/>
          <a:p>
            <a:pPr marL="0" indent="0" algn="l" fontAlgn="base">
              <a:lnSpc>
                <a:spcPct val="160000"/>
              </a:lnSpc>
              <a:buNone/>
            </a:pPr>
            <a:r>
              <a:rPr lang="en-US" sz="1800" b="1" i="0" dirty="0">
                <a:solidFill>
                  <a:schemeClr val="tx1">
                    <a:lumMod val="95000"/>
                    <a:lumOff val="5000"/>
                  </a:schemeClr>
                </a:solidFill>
                <a:effectLst/>
                <a:latin typeface="Times New Roman" panose="02020603050405020304" pitchFamily="18" charset="0"/>
                <a:cs typeface="Times New Roman" panose="02020603050405020304" pitchFamily="18" charset="0"/>
              </a:rPr>
              <a:t>Construction</a:t>
            </a:r>
            <a:b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b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	Thermoset composites are replacing many traditional materials for home and offices architectural components including fixtures, doors, wall panels, roofing, window frames, molding, vanity sinks, shower stalls and even swimming pools.</a:t>
            </a:r>
          </a:p>
          <a:p>
            <a:pPr marL="0" indent="0" algn="l" fontAlgn="base">
              <a:lnSpc>
                <a:spcPct val="160000"/>
              </a:lnSpc>
              <a:buNone/>
            </a:pPr>
            <a:r>
              <a:rPr lang="en-US" sz="1800" b="1" i="0" dirty="0">
                <a:solidFill>
                  <a:schemeClr val="tx1">
                    <a:lumMod val="95000"/>
                    <a:lumOff val="5000"/>
                  </a:schemeClr>
                </a:solidFill>
                <a:effectLst/>
                <a:latin typeface="Times New Roman" panose="02020603050405020304" pitchFamily="18" charset="0"/>
                <a:cs typeface="Times New Roman" panose="02020603050405020304" pitchFamily="18" charset="0"/>
              </a:rPr>
              <a:t>Corrosive Environments</a:t>
            </a:r>
            <a:b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b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	Composites are ideal for applications in corrosive environments, such as chemical processing plants, pulp and paper converting, oil and gas refineries and water treatment facilities.  Common applications include fans, grating, tanks, ducts, hoods, pumps and cabinets..</a:t>
            </a:r>
          </a:p>
          <a:p>
            <a:pPr marL="0" indent="0" algn="l" fontAlgn="base">
              <a:lnSpc>
                <a:spcPct val="160000"/>
              </a:lnSpc>
              <a:buNone/>
            </a:pPr>
            <a:r>
              <a:rPr lang="en-US" sz="1800" b="1" i="0" dirty="0">
                <a:solidFill>
                  <a:schemeClr val="tx1">
                    <a:lumMod val="95000"/>
                    <a:lumOff val="5000"/>
                  </a:schemeClr>
                </a:solidFill>
                <a:effectLst/>
                <a:latin typeface="Times New Roman" panose="02020603050405020304" pitchFamily="18" charset="0"/>
                <a:cs typeface="Times New Roman" panose="02020603050405020304" pitchFamily="18" charset="0"/>
              </a:rPr>
              <a:t>Marine</a:t>
            </a:r>
            <a:b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br>
            <a:r>
              <a:rPr lang="en-US" sz="1800" b="0" i="0" dirty="0">
                <a:solidFill>
                  <a:schemeClr val="tx1">
                    <a:lumMod val="95000"/>
                    <a:lumOff val="5000"/>
                  </a:schemeClr>
                </a:solidFill>
                <a:effectLst/>
                <a:latin typeface="Times New Roman" panose="02020603050405020304" pitchFamily="18" charset="0"/>
                <a:cs typeface="Times New Roman" panose="02020603050405020304" pitchFamily="18" charset="0"/>
              </a:rPr>
              <a:t>	With their corrosion resistance and light-weighting attributes, Marine composite applications include boat hulls, bulkheads and other components for military, commercial and recreational boats and ships.</a:t>
            </a:r>
          </a:p>
          <a:p>
            <a:endParaRPr lang="en-IN" sz="1800" dirty="0"/>
          </a:p>
        </p:txBody>
      </p:sp>
      <p:sp>
        <p:nvSpPr>
          <p:cNvPr id="5" name="Footer Placeholder 4">
            <a:extLst>
              <a:ext uri="{FF2B5EF4-FFF2-40B4-BE49-F238E27FC236}">
                <a16:creationId xmlns:a16="http://schemas.microsoft.com/office/drawing/2014/main" id="{53C384A5-BB7F-49F7-4421-3322AC3BC72A}"/>
              </a:ext>
            </a:extLst>
          </p:cNvPr>
          <p:cNvSpPr>
            <a:spLocks noGrp="1"/>
          </p:cNvSpPr>
          <p:nvPr>
            <p:ph type="ftr" sz="quarter" idx="11"/>
          </p:nvPr>
        </p:nvSpPr>
        <p:spPr/>
        <p:txBody>
          <a:bodyPr/>
          <a:lstStyle/>
          <a:p>
            <a:r>
              <a:rPr lang="en-US" dirty="0"/>
              <a:t>Dept. of MECH</a:t>
            </a:r>
          </a:p>
        </p:txBody>
      </p:sp>
      <p:sp>
        <p:nvSpPr>
          <p:cNvPr id="6" name="Slide Number Placeholder 5">
            <a:extLst>
              <a:ext uri="{FF2B5EF4-FFF2-40B4-BE49-F238E27FC236}">
                <a16:creationId xmlns:a16="http://schemas.microsoft.com/office/drawing/2014/main" id="{95DE4279-EC50-1520-AB37-F7AB73257FA9}"/>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641614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Dept. of Mech</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
        <p:nvSpPr>
          <p:cNvPr id="5" name="Rectangle 4"/>
          <p:cNvSpPr/>
          <p:nvPr/>
        </p:nvSpPr>
        <p:spPr>
          <a:xfrm>
            <a:off x="428596" y="357166"/>
            <a:ext cx="3281668" cy="584775"/>
          </a:xfrm>
          <a:prstGeom prst="rect">
            <a:avLst/>
          </a:prstGeom>
        </p:spPr>
        <p:txBody>
          <a:bodyPr wrap="none">
            <a:spAutoFit/>
          </a:bodyPr>
          <a:lstStyle/>
          <a:p>
            <a:r>
              <a:rPr lang="en-IN" sz="3200" dirty="0">
                <a:solidFill>
                  <a:srgbClr val="002060"/>
                </a:solidFill>
                <a:latin typeface="Bodoni MT Black" pitchFamily="18" charset="0"/>
              </a:rPr>
              <a:t>REFERENCES</a:t>
            </a:r>
            <a:endParaRPr lang="en-US" sz="3200" dirty="0">
              <a:latin typeface="Bodoni MT Black" pitchFamily="18" charset="0"/>
            </a:endParaRPr>
          </a:p>
        </p:txBody>
      </p:sp>
      <p:sp>
        <p:nvSpPr>
          <p:cNvPr id="11" name="Rectangle 10"/>
          <p:cNvSpPr/>
          <p:nvPr/>
        </p:nvSpPr>
        <p:spPr>
          <a:xfrm>
            <a:off x="285720" y="1071547"/>
            <a:ext cx="7429552" cy="1415772"/>
          </a:xfrm>
          <a:prstGeom prst="rect">
            <a:avLst/>
          </a:prstGeom>
        </p:spPr>
        <p:txBody>
          <a:bodyPr wrap="square">
            <a:spAutoFit/>
          </a:bodyPr>
          <a:lstStyle/>
          <a:p>
            <a:pPr algn="just">
              <a:buFont typeface="Wingdings" pitchFamily="2" charset="2"/>
              <a:buChar char="Ø"/>
            </a:pPr>
            <a:endParaRPr lang="en-US" sz="1600" dirty="0">
              <a:latin typeface="Times New Roman" pitchFamily="18" charset="0"/>
              <a:cs typeface="Times New Roman" pitchFamily="18" charset="0"/>
            </a:endParaRPr>
          </a:p>
          <a:p>
            <a:pPr algn="just">
              <a:buFont typeface="Wingdings" pitchFamily="2" charset="2"/>
              <a:buChar char="Ø"/>
            </a:pPr>
            <a:endParaRPr lang="en-US" sz="1600" dirty="0">
              <a:latin typeface="Times New Roman" pitchFamily="18" charset="0"/>
              <a:cs typeface="Times New Roman" pitchFamily="18" charset="0"/>
            </a:endParaRPr>
          </a:p>
          <a:p>
            <a:pPr lvl="0" algn="just" fontAlgn="base">
              <a:spcBef>
                <a:spcPct val="0"/>
              </a:spcBef>
              <a:spcAft>
                <a:spcPct val="0"/>
              </a:spcAft>
            </a:pPr>
            <a:endParaRPr lang="en-US" dirty="0">
              <a:latin typeface="Times New Roman" pitchFamily="18" charset="0"/>
              <a:ea typeface="Calibri" pitchFamily="34" charset="0"/>
              <a:cs typeface="Times New Roman" pitchFamily="18" charset="0"/>
            </a:endParaRPr>
          </a:p>
          <a:p>
            <a:pPr lvl="0" algn="just" fontAlgn="base">
              <a:spcBef>
                <a:spcPct val="0"/>
              </a:spcBef>
              <a:spcAft>
                <a:spcPct val="0"/>
              </a:spcAft>
            </a:pPr>
            <a:endParaRPr lang="en-US" dirty="0">
              <a:latin typeface="Times New Roman" pitchFamily="18" charset="0"/>
              <a:ea typeface="Calibri" pitchFamily="34" charset="0"/>
              <a:cs typeface="Times New Roman" pitchFamily="18" charset="0"/>
            </a:endParaRPr>
          </a:p>
          <a:p>
            <a:pPr lvl="0" algn="just" fontAlgn="base">
              <a:spcBef>
                <a:spcPct val="0"/>
              </a:spcBef>
              <a:spcAft>
                <a:spcPct val="0"/>
              </a:spcAft>
            </a:pPr>
            <a:endParaRPr lang="en-US" dirty="0">
              <a:latin typeface="Times New Roman" pitchFamily="18" charset="0"/>
              <a:cs typeface="Times New Roman" pitchFamily="18" charset="0"/>
            </a:endParaRPr>
          </a:p>
        </p:txBody>
      </p:sp>
      <p:sp>
        <p:nvSpPr>
          <p:cNvPr id="7" name="TextBox 6">
            <a:extLst>
              <a:ext uri="{FF2B5EF4-FFF2-40B4-BE49-F238E27FC236}">
                <a16:creationId xmlns:a16="http://schemas.microsoft.com/office/drawing/2014/main" id="{4F604BB4-53C8-F247-6F92-4771A3F9F90E}"/>
              </a:ext>
            </a:extLst>
          </p:cNvPr>
          <p:cNvSpPr txBox="1"/>
          <p:nvPr/>
        </p:nvSpPr>
        <p:spPr>
          <a:xfrm>
            <a:off x="107505" y="941940"/>
            <a:ext cx="7607768" cy="5151667"/>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rPr>
              <a:t>[1] Ramesh CS, </a:t>
            </a:r>
            <a:r>
              <a:rPr lang="en-US" sz="1800" dirty="0" err="1">
                <a:effectLst/>
                <a:latin typeface="Times New Roman" panose="02020603050405020304" pitchFamily="18" charset="0"/>
                <a:ea typeface="Calibri" panose="020F0502020204030204" pitchFamily="34" charset="0"/>
              </a:rPr>
              <a:t>Keshavamurthy</a:t>
            </a:r>
            <a:r>
              <a:rPr lang="en-US" sz="1800" dirty="0">
                <a:effectLst/>
                <a:latin typeface="Times New Roman" panose="02020603050405020304" pitchFamily="18" charset="0"/>
                <a:ea typeface="Calibri" panose="020F0502020204030204" pitchFamily="34" charset="0"/>
              </a:rPr>
              <a:t> R, </a:t>
            </a:r>
            <a:r>
              <a:rPr lang="en-US" sz="1800" dirty="0" err="1">
                <a:effectLst/>
                <a:latin typeface="Times New Roman" panose="02020603050405020304" pitchFamily="18" charset="0"/>
                <a:ea typeface="Calibri" panose="020F0502020204030204" pitchFamily="34" charset="0"/>
              </a:rPr>
              <a:t>Channabasappa</a:t>
            </a:r>
            <a:r>
              <a:rPr lang="en-US" sz="1800" dirty="0">
                <a:effectLst/>
                <a:latin typeface="Times New Roman" panose="02020603050405020304" pitchFamily="18" charset="0"/>
                <a:ea typeface="Calibri" panose="020F0502020204030204" pitchFamily="34" charset="0"/>
              </a:rPr>
              <a:t> BH, Pramod S. Friction and wear behavior of Ni–P coated Si3N4 reinforced Al6061 composites. Tribal Int 2001; 43(March (3)):623–34. </a:t>
            </a:r>
            <a:endParaRPr lang="en-IN" sz="1800" dirty="0">
              <a:effectLst/>
              <a:latin typeface="Times New Roman" panose="02020603050405020304" pitchFamily="18" charset="0"/>
              <a:ea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rPr>
              <a:t>[2] Tjong SC, Tam KF. Mechanical and thermal expansion behavior of hipped aluminum-TiB2 composites. Mater Chem. Phys 2006; 97(May (1)):91–7.</a:t>
            </a:r>
            <a:endParaRPr lang="en-IN" sz="1800" dirty="0">
              <a:effectLst/>
              <a:latin typeface="Times New Roman" panose="02020603050405020304" pitchFamily="18" charset="0"/>
              <a:ea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rPr>
              <a:t> [3] William C, Harridan J. Commercial processing of metal matrix composites. Mater Sic Eng A 1998; 244(75):79.</a:t>
            </a:r>
            <a:endParaRPr lang="en-IN" sz="1800" dirty="0">
              <a:effectLst/>
              <a:latin typeface="Times New Roman" panose="02020603050405020304" pitchFamily="18" charset="0"/>
              <a:ea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rPr>
              <a:t> [4] </a:t>
            </a:r>
            <a:r>
              <a:rPr lang="en-US" sz="1800" dirty="0" err="1">
                <a:effectLst/>
                <a:latin typeface="Times New Roman" panose="02020603050405020304" pitchFamily="18" charset="0"/>
                <a:ea typeface="Calibri" panose="020F0502020204030204" pitchFamily="34" charset="0"/>
              </a:rPr>
              <a:t>Akhlaghi</a:t>
            </a:r>
            <a:r>
              <a:rPr lang="en-US" sz="1800" dirty="0">
                <a:effectLst/>
                <a:latin typeface="Times New Roman" panose="02020603050405020304" pitchFamily="18" charset="0"/>
                <a:ea typeface="Calibri" panose="020F0502020204030204" pitchFamily="34" charset="0"/>
              </a:rPr>
              <a:t> F, </a:t>
            </a:r>
            <a:r>
              <a:rPr lang="en-US" sz="1800" dirty="0" err="1">
                <a:effectLst/>
                <a:latin typeface="Times New Roman" panose="02020603050405020304" pitchFamily="18" charset="0"/>
                <a:ea typeface="Calibri" panose="020F0502020204030204" pitchFamily="34" charset="0"/>
              </a:rPr>
              <a:t>Lajevardi</a:t>
            </a:r>
            <a:r>
              <a:rPr lang="en-US" sz="1800" dirty="0">
                <a:effectLst/>
                <a:latin typeface="Times New Roman" panose="02020603050405020304" pitchFamily="18" charset="0"/>
                <a:ea typeface="Calibri" panose="020F0502020204030204" pitchFamily="34" charset="0"/>
              </a:rPr>
              <a:t> A, </a:t>
            </a:r>
            <a:r>
              <a:rPr lang="en-US" sz="1800" dirty="0" err="1">
                <a:effectLst/>
                <a:latin typeface="Times New Roman" panose="02020603050405020304" pitchFamily="18" charset="0"/>
                <a:ea typeface="Calibri" panose="020F0502020204030204" pitchFamily="34" charset="0"/>
              </a:rPr>
              <a:t>Maghanaki</a:t>
            </a:r>
            <a:r>
              <a:rPr lang="en-US" sz="1800" dirty="0">
                <a:effectLst/>
                <a:latin typeface="Times New Roman" panose="02020603050405020304" pitchFamily="18" charset="0"/>
                <a:ea typeface="Calibri" panose="020F0502020204030204" pitchFamily="34" charset="0"/>
              </a:rPr>
              <a:t> HM. Effects of casting temperature on the microstructure and wear resistance of compost A356/Sic composites: a comparison between SS and SL routes. J Mater Process Technol 2004; 155–156:1874–80. </a:t>
            </a:r>
            <a:endParaRPr lang="en-IN" sz="1800" dirty="0">
              <a:effectLst/>
              <a:latin typeface="Times New Roman" panose="02020603050405020304" pitchFamily="18" charset="0"/>
              <a:ea typeface="Times New Roman" panose="02020603050405020304" pitchFamily="18" charset="0"/>
            </a:endParaRP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rPr>
              <a:t>[5] Rosso M. Ceramic and metal matrix composites: routes and properties. J Mater Process Techno 2006; 175(June (1–3)):364–75.</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Title 1"/>
          <p:cNvSpPr>
            <a:spLocks noGrp="1"/>
          </p:cNvSpPr>
          <p:nvPr>
            <p:ph type="title"/>
          </p:nvPr>
        </p:nvSpPr>
        <p:spPr/>
        <p:txBody>
          <a:bodyPr/>
          <a:lstStyle/>
          <a:p>
            <a:r>
              <a:rPr lang="en-IN" altLang="en-US" dirty="0">
                <a:solidFill>
                  <a:srgbClr val="002060"/>
                </a:solidFill>
                <a:latin typeface="Algerian" panose="04020705040A02060702" charset="0"/>
                <a:cs typeface="Algerian" panose="04020705040A02060702" charset="0"/>
              </a:rPr>
              <a:t>   introduction</a:t>
            </a:r>
            <a:endParaRPr lang="en-IN" altLang="en-US" dirty="0"/>
          </a:p>
        </p:txBody>
      </p:sp>
      <p:sp>
        <p:nvSpPr>
          <p:cNvPr id="1048604" name="Footer Placeholder 3"/>
          <p:cNvSpPr>
            <a:spLocks noGrp="1"/>
          </p:cNvSpPr>
          <p:nvPr>
            <p:ph type="ftr" sz="quarter" idx="11"/>
          </p:nvPr>
        </p:nvSpPr>
        <p:spPr/>
        <p:txBody>
          <a:bodyPr/>
          <a:lstStyle/>
          <a:p>
            <a:r>
              <a:rPr lang="en-US" dirty="0"/>
              <a:t>Dept. of Mech</a:t>
            </a:r>
          </a:p>
        </p:txBody>
      </p:sp>
      <p:sp>
        <p:nvSpPr>
          <p:cNvPr id="104860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
        <p:nvSpPr>
          <p:cNvPr id="1048606" name="Text Box 5"/>
          <p:cNvSpPr txBox="1"/>
          <p:nvPr/>
        </p:nvSpPr>
        <p:spPr>
          <a:xfrm>
            <a:off x="632460" y="862330"/>
            <a:ext cx="7225688" cy="3293209"/>
          </a:xfrm>
          <a:prstGeom prst="rect">
            <a:avLst/>
          </a:prstGeom>
          <a:noFill/>
        </p:spPr>
        <p:txBody>
          <a:bodyPr wrap="square" rtlCol="0">
            <a:spAutoFit/>
          </a:bodyPr>
          <a:lstStyle/>
          <a:p>
            <a:pPr marL="0" indent="0" algn="just">
              <a:lnSpc>
                <a:spcPct val="150000"/>
              </a:lnSpc>
              <a:buNone/>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COMPOSITE MATERIALS:</a:t>
            </a:r>
          </a:p>
          <a:p>
            <a:pPr marL="0" indent="0" algn="just">
              <a:lnSpc>
                <a:spcPct val="150000"/>
              </a:lnSpc>
              <a:buNone/>
            </a:pPr>
            <a:r>
              <a:rPr lang="en-US" sz="1400" b="1"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 composite material</a:t>
            </a:r>
            <a:r>
              <a:rPr lang="en-US" sz="16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can be defined as a </a:t>
            </a:r>
            <a:r>
              <a:rPr lang="en-US" sz="16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combination of two or more materials that results in better properties than those of the individual components used alone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In contrast to metallic alloys, each material retains its separate chemical, physical, and mechanical properties. The two constituents are a reinforcement and a matrix. The main advantages of composite materials are their high strength and stiffness, combined with low density, when compared with bulk materials, allowing for a weight reduction in the finished part.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endParaRPr lang="en-IN" altLang="en-US" sz="1600" dirty="0">
              <a:latin typeface="Times New Roman" pitchFamily="18" charset="0"/>
              <a:cs typeface="Times New Roman" pitchFamily="18" charset="0"/>
            </a:endParaRPr>
          </a:p>
        </p:txBody>
      </p:sp>
      <p:pic>
        <p:nvPicPr>
          <p:cNvPr id="2" name="Picture 2" descr="Composite material - Wikipedia">
            <a:extLst>
              <a:ext uri="{FF2B5EF4-FFF2-40B4-BE49-F238E27FC236}">
                <a16:creationId xmlns:a16="http://schemas.microsoft.com/office/drawing/2014/main" id="{761348AC-B9C5-3CFF-269D-7180B138C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510" y="3986138"/>
            <a:ext cx="5081588" cy="2257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27896" y="6111422"/>
            <a:ext cx="2895600" cy="476250"/>
          </a:xfrm>
        </p:spPr>
        <p:txBody>
          <a:bodyPr/>
          <a:lstStyle/>
          <a:p>
            <a:r>
              <a:rPr lang="en-US" dirty="0"/>
              <a:t>Dept. of Mech</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
        <p:nvSpPr>
          <p:cNvPr id="22530" name="Rectangle 2"/>
          <p:cNvSpPr>
            <a:spLocks noChangeArrowheads="1"/>
          </p:cNvSpPr>
          <p:nvPr/>
        </p:nvSpPr>
        <p:spPr bwMode="auto">
          <a:xfrm>
            <a:off x="0" y="705361"/>
            <a:ext cx="7786710" cy="52722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US" sz="1600" dirty="0">
                <a:effectLst/>
                <a:latin typeface="Times New Roman" panose="02020603050405020304" pitchFamily="18" charset="0"/>
                <a:ea typeface="Calibri" panose="020F0502020204030204" pitchFamily="34" charset="0"/>
              </a:rPr>
              <a:t> [6] </a:t>
            </a:r>
            <a:r>
              <a:rPr lang="en-US" sz="1600" dirty="0" err="1">
                <a:effectLst/>
                <a:latin typeface="Times New Roman" panose="02020603050405020304" pitchFamily="18" charset="0"/>
                <a:ea typeface="Calibri" panose="020F0502020204030204" pitchFamily="34" charset="0"/>
              </a:rPr>
              <a:t>Seyed</a:t>
            </a:r>
            <a:r>
              <a:rPr lang="en-US" sz="1600" dirty="0">
                <a:effectLst/>
                <a:latin typeface="Times New Roman" panose="02020603050405020304" pitchFamily="18" charset="0"/>
                <a:ea typeface="Calibri" panose="020F0502020204030204" pitchFamily="34" charset="0"/>
              </a:rPr>
              <a:t> </a:t>
            </a:r>
            <a:r>
              <a:rPr lang="en-US" sz="1600" dirty="0" err="1">
                <a:effectLst/>
                <a:latin typeface="Times New Roman" panose="02020603050405020304" pitchFamily="18" charset="0"/>
                <a:ea typeface="Calibri" panose="020F0502020204030204" pitchFamily="34" charset="0"/>
              </a:rPr>
              <a:t>Reihani</a:t>
            </a:r>
            <a:r>
              <a:rPr lang="en-US" sz="1600" dirty="0">
                <a:effectLst/>
                <a:latin typeface="Times New Roman" panose="02020603050405020304" pitchFamily="18" charset="0"/>
                <a:ea typeface="Calibri" panose="020F0502020204030204" pitchFamily="34" charset="0"/>
              </a:rPr>
              <a:t> SM. Processing of squeeze cast Al6061-30 vol. % Sic composites and their characterization. Mater Des 2006; 27(3):216–22. </a:t>
            </a:r>
          </a:p>
          <a:p>
            <a:pPr algn="just">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[7] Estrada-</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Guel</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I,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Carreno</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-Gallardo C, Mendoza-Ruiz DC. Graphite nanoparticle dispersion in 7075 aluminum alloy by means of mechanical alloying. J Alloys Comp 2009; 483(August (1–2)):173–7.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[8]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Habibur</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Rahmana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Md, Mamun Al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Rashedb</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HM. Characterization of silicon carbide reinforced aluminum matrix composites. In: 10th International Conference on Mechanical Engineering (ICME 2013). 2014. p. 103–9.</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[9]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Ramakoteswara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Rao V,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Ramanaiah</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N, Sacra MMM. Tribological properties of Aluminum Metal Matrix Composites (AA7075 Reinforced with Titanium Carbide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TiC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Particles). Int J Adv Sic Techno 2016; 88:13–26.</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[10]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M.Vamsi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Krishna, Anthony. M. Xavier, An Investigation on the Mechanical Properties of Hybrid Metal Matrix Composites,12th Global Congress on Manufacturing and Management, (GCMM 2014), Procedia Engineering 97918 ( 2014 ) - 924,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10.1016</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sz="1600" dirty="0">
              <a:effectLst/>
              <a:latin typeface="Times New Roman" panose="02020603050405020304" pitchFamily="18" charset="0"/>
              <a:ea typeface="Times New Roman" panose="02020603050405020304" pitchFamily="18" charset="0"/>
            </a:endParaRPr>
          </a:p>
          <a:p>
            <a:pPr algn="just"/>
            <a:br>
              <a:rPr lang="en-IN" sz="1600" b="1" dirty="0"/>
            </a:b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1AE890-8275-1F05-250C-11492275CA59}"/>
              </a:ext>
            </a:extLst>
          </p:cNvPr>
          <p:cNvSpPr>
            <a:spLocks noGrp="1"/>
          </p:cNvSpPr>
          <p:nvPr>
            <p:ph type="title"/>
          </p:nvPr>
        </p:nvSpPr>
        <p:spPr/>
        <p:txBody>
          <a:bodyPr/>
          <a:lstStyle/>
          <a:p>
            <a:r>
              <a:rPr lang="en-US" dirty="0"/>
              <a:t>VIDEOS</a:t>
            </a:r>
            <a:endParaRPr lang="en-IN" dirty="0"/>
          </a:p>
        </p:txBody>
      </p:sp>
      <p:sp>
        <p:nvSpPr>
          <p:cNvPr id="6" name="Content Placeholder 5">
            <a:extLst>
              <a:ext uri="{FF2B5EF4-FFF2-40B4-BE49-F238E27FC236}">
                <a16:creationId xmlns:a16="http://schemas.microsoft.com/office/drawing/2014/main" id="{D744DD90-BC0F-725F-52EF-1FF7D96CBF97}"/>
              </a:ext>
            </a:extLst>
          </p:cNvPr>
          <p:cNvSpPr>
            <a:spLocks noGrp="1"/>
          </p:cNvSpPr>
          <p:nvPr>
            <p:ph idx="1"/>
          </p:nvPr>
        </p:nvSpPr>
        <p:spPr>
          <a:xfrm>
            <a:off x="457200" y="1174750"/>
            <a:ext cx="8229600" cy="3694410"/>
          </a:xfrm>
        </p:spPr>
        <p:txBody>
          <a:bodyPr/>
          <a:lstStyle/>
          <a:p>
            <a:r>
              <a:rPr lang="en-IN" dirty="0">
                <a:hlinkClick r:id="rId2"/>
              </a:rPr>
              <a:t>https://drive.google.com/file/d/1uK7yOPN29qkN6v_1cu-2M0gx70F7_XDj/view?usp=share_link</a:t>
            </a:r>
            <a:endParaRPr lang="en-IN" dirty="0"/>
          </a:p>
        </p:txBody>
      </p:sp>
      <p:sp>
        <p:nvSpPr>
          <p:cNvPr id="3" name="Footer Placeholder 2">
            <a:extLst>
              <a:ext uri="{FF2B5EF4-FFF2-40B4-BE49-F238E27FC236}">
                <a16:creationId xmlns:a16="http://schemas.microsoft.com/office/drawing/2014/main" id="{E3CC63F3-147A-B099-D1AB-73CC0CF96404}"/>
              </a:ext>
            </a:extLst>
          </p:cNvPr>
          <p:cNvSpPr>
            <a:spLocks noGrp="1"/>
          </p:cNvSpPr>
          <p:nvPr>
            <p:ph type="ftr" sz="quarter" idx="11"/>
          </p:nvPr>
        </p:nvSpPr>
        <p:spPr/>
        <p:txBody>
          <a:bodyPr/>
          <a:lstStyle/>
          <a:p>
            <a:r>
              <a:rPr lang="en-US" dirty="0"/>
              <a:t>Dept. of MECH</a:t>
            </a:r>
          </a:p>
        </p:txBody>
      </p:sp>
      <p:sp>
        <p:nvSpPr>
          <p:cNvPr id="4" name="Slide Number Placeholder 3">
            <a:extLst>
              <a:ext uri="{FF2B5EF4-FFF2-40B4-BE49-F238E27FC236}">
                <a16:creationId xmlns:a16="http://schemas.microsoft.com/office/drawing/2014/main" id="{CB24E8B8-5854-A029-0E98-A69C2AD6DB49}"/>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4199527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Footer Placeholder 3"/>
          <p:cNvSpPr>
            <a:spLocks noGrp="1"/>
          </p:cNvSpPr>
          <p:nvPr>
            <p:ph type="ftr" sz="quarter" idx="11"/>
          </p:nvPr>
        </p:nvSpPr>
        <p:spPr/>
        <p:txBody>
          <a:bodyPr/>
          <a:lstStyle/>
          <a:p>
            <a:r>
              <a:rPr lang="en-US" dirty="0"/>
              <a:t>Dept. of Mech</a:t>
            </a:r>
          </a:p>
          <a:p>
            <a:endParaRPr lang="en-US" dirty="0"/>
          </a:p>
        </p:txBody>
      </p:sp>
      <p:sp>
        <p:nvSpPr>
          <p:cNvPr id="1048613" name="Slide Number Placeholder 4"/>
          <p:cNvSpPr>
            <a:spLocks noGrp="1"/>
          </p:cNvSpPr>
          <p:nvPr>
            <p:ph type="sldNum" sz="quarter" idx="12"/>
          </p:nvPr>
        </p:nvSpPr>
        <p:spPr/>
        <p:txBody>
          <a:bodyPr/>
          <a:lstStyle/>
          <a:p>
            <a:fld id="{B6F15528-21DE-4FAA-801E-634DDDAF4B2B}" type="slidenum">
              <a:rPr lang="en-US" smtClean="0"/>
              <a:pPr/>
              <a:t>32</a:t>
            </a:fld>
            <a:endParaRPr lang="en-US"/>
          </a:p>
        </p:txBody>
      </p:sp>
      <p:sp>
        <p:nvSpPr>
          <p:cNvPr id="1048614" name="Rectangles 5"/>
          <p:cNvSpPr/>
          <p:nvPr/>
        </p:nvSpPr>
        <p:spPr>
          <a:xfrm>
            <a:off x="1439545" y="2829560"/>
            <a:ext cx="6264275" cy="1399540"/>
          </a:xfrm>
          <a:prstGeom prst="rect">
            <a:avLst/>
          </a:prstGeom>
          <a:noFill/>
          <a:ln>
            <a:noFill/>
          </a:ln>
        </p:spPr>
        <p:txBody>
          <a:bodyPr wrap="square" rtlCol="0" anchor="t">
            <a:spAutoFit/>
          </a:bodyPr>
          <a:lstStyle/>
          <a:p>
            <a:pPr algn="ctr"/>
            <a:r>
              <a:rPr lang="en-IN" altLang="en-US" sz="8800" b="1" dirty="0">
                <a:solidFill>
                  <a:schemeClr val="accent1"/>
                </a:solidFill>
                <a:effectLst>
                  <a:outerShdw blurRad="38100" dist="25400" dir="5400000" algn="ctr" rotWithShape="0">
                    <a:srgbClr val="6E747A">
                      <a:alpha val="43000"/>
                    </a:srgbClr>
                  </a:outerShdw>
                </a:effectLst>
                <a:latin typeface="Segoe Print" panose="02000600000000000000" charset="0"/>
                <a:cs typeface="Segoe Print" panose="02000600000000000000"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E0837-0105-CBAF-A1BF-0F1AEF88639C}"/>
              </a:ext>
            </a:extLst>
          </p:cNvPr>
          <p:cNvSpPr>
            <a:spLocks noGrp="1"/>
          </p:cNvSpPr>
          <p:nvPr>
            <p:ph type="title"/>
          </p:nvPr>
        </p:nvSpPr>
        <p:spPr/>
        <p:txBody>
          <a:bodyPr/>
          <a:lstStyle/>
          <a:p>
            <a:r>
              <a:rPr lang="en-IN" dirty="0">
                <a:solidFill>
                  <a:srgbClr val="FF0000"/>
                </a:solidFill>
                <a:latin typeface="Times New Roman" panose="02020603050405020304" pitchFamily="18" charset="0"/>
                <a:cs typeface="Times New Roman" pitchFamily="18" charset="0"/>
              </a:rPr>
              <a:t>Classifications of Composites</a:t>
            </a:r>
            <a:endParaRPr lang="en-IN" dirty="0"/>
          </a:p>
        </p:txBody>
      </p:sp>
      <p:sp>
        <p:nvSpPr>
          <p:cNvPr id="4" name="Footer Placeholder 3">
            <a:extLst>
              <a:ext uri="{FF2B5EF4-FFF2-40B4-BE49-F238E27FC236}">
                <a16:creationId xmlns:a16="http://schemas.microsoft.com/office/drawing/2014/main" id="{D501019E-027C-6B07-7919-BA55276041D8}"/>
              </a:ext>
            </a:extLst>
          </p:cNvPr>
          <p:cNvSpPr>
            <a:spLocks noGrp="1"/>
          </p:cNvSpPr>
          <p:nvPr>
            <p:ph type="ftr" sz="quarter" idx="11"/>
          </p:nvPr>
        </p:nvSpPr>
        <p:spPr/>
        <p:txBody>
          <a:bodyPr/>
          <a:lstStyle/>
          <a:p>
            <a:r>
              <a:rPr lang="en-US" dirty="0"/>
              <a:t>Dept. of MECH</a:t>
            </a:r>
          </a:p>
        </p:txBody>
      </p:sp>
      <p:sp>
        <p:nvSpPr>
          <p:cNvPr id="5" name="Slide Number Placeholder 4">
            <a:extLst>
              <a:ext uri="{FF2B5EF4-FFF2-40B4-BE49-F238E27FC236}">
                <a16:creationId xmlns:a16="http://schemas.microsoft.com/office/drawing/2014/main" id="{F4A486E4-C748-591D-F36D-915C6512B772}"/>
              </a:ext>
            </a:extLst>
          </p:cNvPr>
          <p:cNvSpPr>
            <a:spLocks noGrp="1"/>
          </p:cNvSpPr>
          <p:nvPr>
            <p:ph type="sldNum" sz="quarter" idx="12"/>
          </p:nvPr>
        </p:nvSpPr>
        <p:spPr/>
        <p:txBody>
          <a:bodyPr/>
          <a:lstStyle/>
          <a:p>
            <a:fld id="{B6F15528-21DE-4FAA-801E-634DDDAF4B2B}" type="slidenum">
              <a:rPr lang="en-US" smtClean="0"/>
              <a:pPr/>
              <a:t>4</a:t>
            </a:fld>
            <a:endParaRPr lang="en-US"/>
          </a:p>
        </p:txBody>
      </p:sp>
      <p:pic>
        <p:nvPicPr>
          <p:cNvPr id="6" name="Picture 5">
            <a:extLst>
              <a:ext uri="{FF2B5EF4-FFF2-40B4-BE49-F238E27FC236}">
                <a16:creationId xmlns:a16="http://schemas.microsoft.com/office/drawing/2014/main" id="{0835B5F3-2D7C-7BBC-2491-BCF165BD2648}"/>
              </a:ext>
            </a:extLst>
          </p:cNvPr>
          <p:cNvPicPr>
            <a:picLocks noChangeAspect="1"/>
          </p:cNvPicPr>
          <p:nvPr/>
        </p:nvPicPr>
        <p:blipFill>
          <a:blip r:embed="rId2"/>
          <a:stretch>
            <a:fillRect/>
          </a:stretch>
        </p:blipFill>
        <p:spPr>
          <a:xfrm>
            <a:off x="0" y="1587946"/>
            <a:ext cx="7884368" cy="3682108"/>
          </a:xfrm>
          <a:prstGeom prst="rect">
            <a:avLst/>
          </a:prstGeom>
        </p:spPr>
      </p:pic>
    </p:spTree>
    <p:extLst>
      <p:ext uri="{BB962C8B-B14F-4D97-AF65-F5344CB8AC3E}">
        <p14:creationId xmlns:p14="http://schemas.microsoft.com/office/powerpoint/2010/main" val="1600702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4A4FE-C66C-AA82-F05E-2FE606257EAB}"/>
              </a:ext>
            </a:extLst>
          </p:cNvPr>
          <p:cNvSpPr>
            <a:spLocks noGrp="1"/>
          </p:cNvSpPr>
          <p:nvPr>
            <p:ph type="title"/>
          </p:nvPr>
        </p:nvSpPr>
        <p:spPr/>
        <p:txBody>
          <a:bodyPr/>
          <a:lstStyle/>
          <a:p>
            <a:r>
              <a:rPr lang="en-US" dirty="0">
                <a:solidFill>
                  <a:srgbClr val="FF0000"/>
                </a:solidFill>
                <a:latin typeface="Times New Roman" pitchFamily="18" charset="0"/>
                <a:cs typeface="Times New Roman" pitchFamily="18" charset="0"/>
              </a:rPr>
              <a:t>POLYMER MATRIX</a:t>
            </a:r>
            <a:endParaRPr lang="en-IN" dirty="0"/>
          </a:p>
        </p:txBody>
      </p:sp>
      <p:sp>
        <p:nvSpPr>
          <p:cNvPr id="6" name="Content Placeholder 5">
            <a:extLst>
              <a:ext uri="{FF2B5EF4-FFF2-40B4-BE49-F238E27FC236}">
                <a16:creationId xmlns:a16="http://schemas.microsoft.com/office/drawing/2014/main" id="{9DD0B466-755C-93C7-FCC5-33B6206AFEC4}"/>
              </a:ext>
            </a:extLst>
          </p:cNvPr>
          <p:cNvSpPr>
            <a:spLocks noGrp="1"/>
          </p:cNvSpPr>
          <p:nvPr>
            <p:ph idx="1"/>
          </p:nvPr>
        </p:nvSpPr>
        <p:spPr>
          <a:xfrm>
            <a:off x="457200" y="1174750"/>
            <a:ext cx="7427168" cy="4953000"/>
          </a:xfrm>
        </p:spPr>
        <p:txBody>
          <a:bodyPr/>
          <a:lstStyle/>
          <a:p>
            <a:pPr marL="0" indent="0" algn="just">
              <a:lnSpc>
                <a:spcPct val="150000"/>
              </a:lnSpc>
              <a:buNone/>
            </a:pPr>
            <a:r>
              <a:rPr lang="en-US" sz="2400" dirty="0">
                <a:latin typeface="Times New Roman" pitchFamily="18" charset="0"/>
                <a:cs typeface="Times New Roman" pitchFamily="18" charset="0"/>
              </a:rPr>
              <a:t>Polymer Matrix Composite (PMC) is the material consisting of a polymer (resin) matrix combined with a fibrous reinforcing dispersed phase. Polymer Matrix Composites are very popular due to their low cost and simple fabrication methods. The synthesis process of polymers by which monomers are linked together to generate long chains composed of repeat unit. The raw materials for synthetic polymer are derived from coal, natural gas and petroleum products.</a:t>
            </a:r>
            <a:endParaRPr lang="en-IN" sz="2400" dirty="0"/>
          </a:p>
        </p:txBody>
      </p:sp>
      <p:sp>
        <p:nvSpPr>
          <p:cNvPr id="4" name="Footer Placeholder 3">
            <a:extLst>
              <a:ext uri="{FF2B5EF4-FFF2-40B4-BE49-F238E27FC236}">
                <a16:creationId xmlns:a16="http://schemas.microsoft.com/office/drawing/2014/main" id="{61347AF4-5F4A-8AB5-EC45-ABF5C906564A}"/>
              </a:ext>
            </a:extLst>
          </p:cNvPr>
          <p:cNvSpPr>
            <a:spLocks noGrp="1"/>
          </p:cNvSpPr>
          <p:nvPr>
            <p:ph type="ftr" sz="quarter" idx="11"/>
          </p:nvPr>
        </p:nvSpPr>
        <p:spPr/>
        <p:txBody>
          <a:bodyPr/>
          <a:lstStyle/>
          <a:p>
            <a:r>
              <a:rPr lang="en-US" dirty="0"/>
              <a:t>Dept. of MECH</a:t>
            </a:r>
          </a:p>
        </p:txBody>
      </p:sp>
      <p:sp>
        <p:nvSpPr>
          <p:cNvPr id="5" name="Slide Number Placeholder 4">
            <a:extLst>
              <a:ext uri="{FF2B5EF4-FFF2-40B4-BE49-F238E27FC236}">
                <a16:creationId xmlns:a16="http://schemas.microsoft.com/office/drawing/2014/main" id="{C659474A-4E58-412A-0053-1938BE41F13F}"/>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287173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0E39-60A5-8F5B-CD68-379D2208A416}"/>
              </a:ext>
            </a:extLst>
          </p:cNvPr>
          <p:cNvSpPr>
            <a:spLocks noGrp="1"/>
          </p:cNvSpPr>
          <p:nvPr>
            <p:ph type="title"/>
          </p:nvPr>
        </p:nvSpPr>
        <p:spPr/>
        <p:txBody>
          <a:bodyPr/>
          <a:lstStyle/>
          <a:p>
            <a:r>
              <a:rPr lang="en-US" dirty="0">
                <a:solidFill>
                  <a:srgbClr val="FF0000"/>
                </a:solidFill>
                <a:latin typeface="Times New Roman" pitchFamily="18" charset="0"/>
                <a:cs typeface="Times New Roman" pitchFamily="18" charset="0"/>
              </a:rPr>
              <a:t>METAL MATRIX</a:t>
            </a:r>
            <a:endParaRPr lang="en-IN" dirty="0"/>
          </a:p>
        </p:txBody>
      </p:sp>
      <p:sp>
        <p:nvSpPr>
          <p:cNvPr id="3" name="Content Placeholder 2">
            <a:extLst>
              <a:ext uri="{FF2B5EF4-FFF2-40B4-BE49-F238E27FC236}">
                <a16:creationId xmlns:a16="http://schemas.microsoft.com/office/drawing/2014/main" id="{DDCA86DF-CE30-F66D-EFF5-FAF705DE8F13}"/>
              </a:ext>
            </a:extLst>
          </p:cNvPr>
          <p:cNvSpPr>
            <a:spLocks noGrp="1"/>
          </p:cNvSpPr>
          <p:nvPr>
            <p:ph idx="1"/>
          </p:nvPr>
        </p:nvSpPr>
        <p:spPr>
          <a:xfrm>
            <a:off x="457200" y="1174750"/>
            <a:ext cx="7715200" cy="4953000"/>
          </a:xfrm>
        </p:spPr>
        <p:txBody>
          <a:bodyPr/>
          <a:lstStyle/>
          <a:p>
            <a:pPr marL="0" indent="0" algn="just">
              <a:buNone/>
            </a:pPr>
            <a:r>
              <a:rPr lang="en-US" dirty="0">
                <a:latin typeface="Times New Roman" pitchFamily="18" charset="0"/>
                <a:cs typeface="Times New Roman" pitchFamily="18" charset="0"/>
              </a:rPr>
              <a:t>	</a:t>
            </a:r>
            <a:r>
              <a:rPr lang="en-US" sz="1800" dirty="0">
                <a:latin typeface="Times New Roman" pitchFamily="18" charset="0"/>
                <a:cs typeface="Times New Roman" pitchFamily="18" charset="0"/>
              </a:rPr>
              <a:t>Aluminum matrix composites (AMMC) are materials in which the ductile metal matrix is reinforced by hard fibers or particulates. In Metal Matrix Composites (MMCs), aluminum and its alloys have attracted most attention as base metal because of its low density, low weight, high strength, superior malleability, easy machining, excellent corrosion resistance and good thermal and electrical conductivity, etc.</a:t>
            </a:r>
            <a:r>
              <a:rPr lang="en-US" sz="1800" dirty="0">
                <a:solidFill>
                  <a:srgbClr val="00B0F0"/>
                </a:solidFill>
                <a:latin typeface="Times New Roman" pitchFamily="18" charset="0"/>
                <a:cs typeface="Times New Roman" pitchFamily="18" charset="0"/>
              </a:rPr>
              <a:t> </a:t>
            </a:r>
            <a:r>
              <a:rPr lang="en-US" sz="1800" dirty="0">
                <a:latin typeface="Times New Roman" pitchFamily="18" charset="0"/>
                <a:cs typeface="Times New Roman" pitchFamily="18" charset="0"/>
              </a:rPr>
              <a:t>In AMMC, aluminum acts as the matrix phase and forms percolating network. These AMMCs offer a large variety of mechanical properties depending on the chemical composition of the Al-matrix. Aluminum alloys, such as the 2000, 5000, 6000 and 7000 alloy series are the most commonly utilized materials in composite fabrication. Addition of various reinforcements such as fly ash, </a:t>
            </a:r>
            <a:r>
              <a:rPr lang="en-US" sz="1800" dirty="0" err="1">
                <a:latin typeface="Times New Roman" pitchFamily="18" charset="0"/>
                <a:cs typeface="Times New Roman" pitchFamily="18" charset="0"/>
              </a:rPr>
              <a:t>TiC</a:t>
            </a:r>
            <a:r>
              <a:rPr lang="en-US" sz="1800" dirty="0">
                <a:latin typeface="Times New Roman" pitchFamily="18" charset="0"/>
                <a:cs typeface="Times New Roman" pitchFamily="18" charset="0"/>
              </a:rPr>
              <a:t>, SiC, Al2O3, TiO2, B4C etc., to aluminum matrix will enhance the mechanical and tribological properties. In recent years, Al based composite materials have gained significance in aerospace, automotive and structural applications due to their enhanced mechanical properties and good stability at high temperature. </a:t>
            </a:r>
          </a:p>
          <a:p>
            <a:endParaRPr lang="en-IN" dirty="0"/>
          </a:p>
        </p:txBody>
      </p:sp>
      <p:sp>
        <p:nvSpPr>
          <p:cNvPr id="5" name="Footer Placeholder 4">
            <a:extLst>
              <a:ext uri="{FF2B5EF4-FFF2-40B4-BE49-F238E27FC236}">
                <a16:creationId xmlns:a16="http://schemas.microsoft.com/office/drawing/2014/main" id="{A886EA32-D544-4113-E0E4-73461DF261E1}"/>
              </a:ext>
            </a:extLst>
          </p:cNvPr>
          <p:cNvSpPr>
            <a:spLocks noGrp="1"/>
          </p:cNvSpPr>
          <p:nvPr>
            <p:ph type="ftr" sz="quarter" idx="11"/>
          </p:nvPr>
        </p:nvSpPr>
        <p:spPr/>
        <p:txBody>
          <a:bodyPr/>
          <a:lstStyle/>
          <a:p>
            <a:r>
              <a:rPr lang="en-US" dirty="0"/>
              <a:t>Dept. of MECH</a:t>
            </a:r>
          </a:p>
        </p:txBody>
      </p:sp>
      <p:sp>
        <p:nvSpPr>
          <p:cNvPr id="6" name="Slide Number Placeholder 5">
            <a:extLst>
              <a:ext uri="{FF2B5EF4-FFF2-40B4-BE49-F238E27FC236}">
                <a16:creationId xmlns:a16="http://schemas.microsoft.com/office/drawing/2014/main" id="{AE538331-A732-BBFB-F8FC-B02DF47062D6}"/>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984030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17123-47F5-C67E-5841-12BDDEEB0440}"/>
              </a:ext>
            </a:extLst>
          </p:cNvPr>
          <p:cNvSpPr>
            <a:spLocks noGrp="1"/>
          </p:cNvSpPr>
          <p:nvPr>
            <p:ph type="title"/>
          </p:nvPr>
        </p:nvSpPr>
        <p:spPr/>
        <p:txBody>
          <a:bodyPr/>
          <a:lstStyle/>
          <a:p>
            <a:r>
              <a:rPr lang="en-US" dirty="0">
                <a:solidFill>
                  <a:srgbClr val="FF0000"/>
                </a:solidFill>
                <a:latin typeface="Times New Roman" pitchFamily="18" charset="0"/>
                <a:cs typeface="Times New Roman" pitchFamily="18" charset="0"/>
              </a:rPr>
              <a:t>CERAMIC MATRIX</a:t>
            </a:r>
            <a:endParaRPr lang="en-IN" dirty="0"/>
          </a:p>
        </p:txBody>
      </p:sp>
      <p:sp>
        <p:nvSpPr>
          <p:cNvPr id="3" name="Content Placeholder 2">
            <a:extLst>
              <a:ext uri="{FF2B5EF4-FFF2-40B4-BE49-F238E27FC236}">
                <a16:creationId xmlns:a16="http://schemas.microsoft.com/office/drawing/2014/main" id="{5011B58B-F4EC-31C2-436C-958A45840814}"/>
              </a:ext>
            </a:extLst>
          </p:cNvPr>
          <p:cNvSpPr>
            <a:spLocks noGrp="1"/>
          </p:cNvSpPr>
          <p:nvPr>
            <p:ph idx="1"/>
          </p:nvPr>
        </p:nvSpPr>
        <p:spPr>
          <a:xfrm>
            <a:off x="457200" y="1174750"/>
            <a:ext cx="7211144" cy="4953000"/>
          </a:xfrm>
        </p:spPr>
        <p:txBody>
          <a:bodyPr/>
          <a:lstStyle/>
          <a:p>
            <a:pPr marL="0" indent="0" algn="just">
              <a:lnSpc>
                <a:spcPct val="150000"/>
              </a:lnSpc>
              <a:buNone/>
            </a:pPr>
            <a:r>
              <a:rPr lang="en-US" sz="1800" dirty="0">
                <a:latin typeface="Times New Roman" pitchFamily="18" charset="0"/>
                <a:cs typeface="Times New Roman" pitchFamily="18" charset="0"/>
              </a:rPr>
              <a:t>	Ceramic matrix composites reinforced with long fibers are commonly fabricated by infiltration methods. In this group of fabrication techniques the ceramic matrix is formed from a fluid (gaseous or liquid) infiltrated into the fiber structure (either woven or non-woven).</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 Ceramic composites may be produced by traditional ceramic fabrication methods including mixing the powdered matrix material with the reinforcing phase followed by processing at elevated temperature: hot pressing ,sintering. Such fabrication routs are successfully employed for preparing composites reinforced with a discontinuous phase.</a:t>
            </a:r>
          </a:p>
          <a:p>
            <a:pPr marL="0" indent="0">
              <a:buNone/>
            </a:pPr>
            <a:endParaRPr lang="en-IN" dirty="0"/>
          </a:p>
        </p:txBody>
      </p:sp>
      <p:sp>
        <p:nvSpPr>
          <p:cNvPr id="5" name="Footer Placeholder 4">
            <a:extLst>
              <a:ext uri="{FF2B5EF4-FFF2-40B4-BE49-F238E27FC236}">
                <a16:creationId xmlns:a16="http://schemas.microsoft.com/office/drawing/2014/main" id="{DF110B34-181C-4F25-8C45-EBE598E74F09}"/>
              </a:ext>
            </a:extLst>
          </p:cNvPr>
          <p:cNvSpPr>
            <a:spLocks noGrp="1"/>
          </p:cNvSpPr>
          <p:nvPr>
            <p:ph type="ftr" sz="quarter" idx="11"/>
          </p:nvPr>
        </p:nvSpPr>
        <p:spPr/>
        <p:txBody>
          <a:bodyPr/>
          <a:lstStyle/>
          <a:p>
            <a:r>
              <a:rPr lang="en-US" dirty="0"/>
              <a:t>Dept. of MECH</a:t>
            </a:r>
          </a:p>
        </p:txBody>
      </p:sp>
      <p:sp>
        <p:nvSpPr>
          <p:cNvPr id="6" name="Slide Number Placeholder 5">
            <a:extLst>
              <a:ext uri="{FF2B5EF4-FFF2-40B4-BE49-F238E27FC236}">
                <a16:creationId xmlns:a16="http://schemas.microsoft.com/office/drawing/2014/main" id="{254A3E59-C2ED-DBFC-D893-B7131CB364AD}"/>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847833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Dept. of Mech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
        <p:nvSpPr>
          <p:cNvPr id="5" name="Rectangle 4"/>
          <p:cNvSpPr/>
          <p:nvPr/>
        </p:nvSpPr>
        <p:spPr>
          <a:xfrm>
            <a:off x="285720" y="500042"/>
            <a:ext cx="5001171" cy="646331"/>
          </a:xfrm>
          <a:prstGeom prst="rect">
            <a:avLst/>
          </a:prstGeom>
        </p:spPr>
        <p:txBody>
          <a:bodyPr wrap="square">
            <a:spAutoFit/>
          </a:bodyPr>
          <a:lstStyle/>
          <a:p>
            <a:r>
              <a:rPr lang="en-IN" sz="3600" dirty="0">
                <a:solidFill>
                  <a:srgbClr val="C00000"/>
                </a:solidFill>
                <a:latin typeface="Algerian" panose="04020705040A02060702" charset="0"/>
              </a:rPr>
              <a:t>LITERATURE SURVEY</a:t>
            </a:r>
            <a:endParaRPr lang="en-US" sz="3600" dirty="0">
              <a:solidFill>
                <a:srgbClr val="C00000"/>
              </a:solidFill>
            </a:endParaRPr>
          </a:p>
        </p:txBody>
      </p:sp>
      <p:sp>
        <p:nvSpPr>
          <p:cNvPr id="6" name="Rectangle 5"/>
          <p:cNvSpPr/>
          <p:nvPr/>
        </p:nvSpPr>
        <p:spPr>
          <a:xfrm>
            <a:off x="0" y="1357299"/>
            <a:ext cx="7812360" cy="4539704"/>
          </a:xfrm>
          <a:prstGeom prst="rect">
            <a:avLst/>
          </a:prstGeom>
        </p:spPr>
        <p:txBody>
          <a:bodyPr wrap="square">
            <a:spAutoFit/>
          </a:bodyPr>
          <a:lstStyle/>
          <a:p>
            <a:pPr marL="0" indent="0" algn="just">
              <a:lnSpc>
                <a:spcPct val="150000"/>
              </a:lnSpc>
              <a:buNone/>
            </a:pPr>
            <a:r>
              <a:rPr lang="en-US" sz="1400" dirty="0">
                <a:latin typeface="Times New Roman" pitchFamily="18" charset="0"/>
                <a:cs typeface="Times New Roman" pitchFamily="18" charset="0"/>
              </a:rPr>
              <a:t> </a:t>
            </a:r>
            <a:r>
              <a:rPr lang="en-IN" sz="1400" b="1" i="0" u="none" strike="noStrike" baseline="0" dirty="0">
                <a:solidFill>
                  <a:srgbClr val="000000"/>
                </a:solidFill>
                <a:latin typeface="Times New Roman" panose="02020603050405020304" pitchFamily="18" charset="0"/>
                <a:cs typeface="Times New Roman" panose="02020603050405020304" pitchFamily="18" charset="0"/>
              </a:rPr>
              <a:t>S. CHANDRASEKHAR, </a:t>
            </a:r>
            <a:r>
              <a:rPr lang="en-US" sz="1400" b="0" i="0" u="none" strike="noStrike" baseline="0" dirty="0">
                <a:solidFill>
                  <a:srgbClr val="000000"/>
                </a:solidFill>
                <a:latin typeface="Times New Roman" panose="02020603050405020304" pitchFamily="18" charset="0"/>
                <a:cs typeface="Times New Roman" panose="02020603050405020304" pitchFamily="18" charset="0"/>
              </a:rPr>
              <a:t>deals with the preparation and mechanical characterization of aluminum 6063metal matrix reinforced with silicon carbide and graphite. Silicon carbide and graphite can be considered in different percentages like (1+2), (3+2), (5+2). By using these materials to prepare and investigate the mechanical characteristics like ultimate tensile strength, breaking strength, Rockwell hardness, Brinell hardness, compression strength and toughness. Aluminum metal composites have various properties which makes it to be applicable into various places like automobile, military industries, aerospace, building constructions and others due to light weight, thermal properties, stiffness, high mechanical strength, corrosion resistance. During the analysis of the composite matrix of aluminum the properties / characteristic were investigated. </a:t>
            </a:r>
            <a:r>
              <a:rPr lang="en-US" sz="1400" dirty="0">
                <a:effectLst/>
                <a:latin typeface="Times New Roman" panose="02020603050405020304" pitchFamily="18" charset="0"/>
                <a:ea typeface="Calibri" panose="020F0502020204030204" pitchFamily="34" charset="0"/>
                <a:cs typeface="Times New Roman" pitchFamily="18" charset="0"/>
              </a:rPr>
              <a:t> </a:t>
            </a:r>
          </a:p>
          <a:p>
            <a:pPr marL="0" indent="0" algn="just">
              <a:lnSpc>
                <a:spcPct val="150000"/>
              </a:lnSpc>
              <a:buNone/>
            </a:pPr>
            <a:r>
              <a:rPr lang="en-US" sz="1400" dirty="0">
                <a:latin typeface="Times New Roman" panose="02020603050405020304" pitchFamily="18" charset="0"/>
                <a:ea typeface="Calibri" panose="020F0502020204030204" pitchFamily="34" charset="0"/>
                <a:cs typeface="Times New Roman" pitchFamily="18" charset="0"/>
              </a:rPr>
              <a:t>	</a:t>
            </a:r>
            <a:r>
              <a:rPr lang="en-US" sz="1400" b="0" i="0" u="none" strike="noStrike" baseline="0" dirty="0">
                <a:solidFill>
                  <a:srgbClr val="000000"/>
                </a:solidFill>
                <a:latin typeface="Times New Roman" panose="02020603050405020304" pitchFamily="18" charset="0"/>
                <a:cs typeface="Times New Roman" panose="02020603050405020304" pitchFamily="18" charset="0"/>
              </a:rPr>
              <a:t>The aluminum metal matrix composites reinforced with silicon carbide and graphite fabricated by the stir casting method successfully. According to results with the increase of reinforcement mechanical properties has been increased except compression strength. In compression test at the average value of reinforcement the compression strength has been increased </a:t>
            </a:r>
            <a:endParaRPr lang="en-IN" sz="1400" dirty="0">
              <a:effectLst/>
              <a:latin typeface="Times New Roman" panose="02020603050405020304" pitchFamily="18" charset="0"/>
              <a:ea typeface="Calibri" panose="020F0502020204030204" pitchFamily="34" charset="0"/>
              <a:cs typeface="Times New Roman" pitchFamily="18" charset="0"/>
            </a:endParaRPr>
          </a:p>
          <a:p>
            <a:pPr algn="just"/>
            <a:endParaRPr lang="en-US" sz="160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Dept. of Mech</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
        <p:nvSpPr>
          <p:cNvPr id="5" name="Rectangle 4"/>
          <p:cNvSpPr/>
          <p:nvPr/>
        </p:nvSpPr>
        <p:spPr>
          <a:xfrm>
            <a:off x="0" y="255919"/>
            <a:ext cx="7956376" cy="6555641"/>
          </a:xfrm>
          <a:prstGeom prst="rect">
            <a:avLst/>
          </a:prstGeom>
        </p:spPr>
        <p:txBody>
          <a:bodyPr wrap="square">
            <a:spAutoFit/>
          </a:bodyPr>
          <a:lstStyle/>
          <a:p>
            <a:pPr algn="just">
              <a:lnSpc>
                <a:spcPct val="150000"/>
              </a:lnSpc>
            </a:pPr>
            <a:r>
              <a:rPr lang="en-US" sz="1600" b="1" dirty="0">
                <a:effectLst/>
                <a:latin typeface="Times New Roman" panose="02020603050405020304" pitchFamily="18" charset="0"/>
                <a:ea typeface="Calibri" panose="020F0502020204030204" pitchFamily="34" charset="0"/>
              </a:rPr>
              <a:t>Karthikeyan et.al.</a:t>
            </a:r>
            <a:r>
              <a:rPr lang="en-US" sz="1600" dirty="0">
                <a:effectLst/>
                <a:latin typeface="Times New Roman" panose="02020603050405020304" pitchFamily="18" charset="0"/>
                <a:ea typeface="Calibri" panose="020F0502020204030204" pitchFamily="34" charset="0"/>
              </a:rPr>
              <a:t> Al7075 alloy composites containing different volume fraction of short basalt fiber are developed using the stir casting process. The experimental strength values of the composites are compared with the theoretical values in this paper. The results suggested that the experimental values best suited the theoretical values owing to the random distribution of basalt fibers in the Al7075 matrix.</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US" sz="1600" dirty="0">
                <a:effectLst/>
                <a:latin typeface="Times New Roman" panose="02020603050405020304" pitchFamily="18" charset="0"/>
                <a:ea typeface="Calibri" panose="020F0502020204030204" pitchFamily="34" charset="0"/>
              </a:rPr>
              <a:t> </a:t>
            </a:r>
            <a:r>
              <a:rPr lang="en-US" sz="1600" b="1" dirty="0">
                <a:effectLst/>
                <a:latin typeface="Times New Roman" panose="02020603050405020304" pitchFamily="18" charset="0"/>
                <a:ea typeface="Calibri" panose="020F0502020204030204" pitchFamily="34" charset="0"/>
              </a:rPr>
              <a:t>Pradeep R et.al</a:t>
            </a:r>
            <a:r>
              <a:rPr lang="en-US" sz="1600" dirty="0">
                <a:effectLst/>
                <a:latin typeface="Times New Roman" panose="02020603050405020304" pitchFamily="18" charset="0"/>
                <a:ea typeface="Calibri" panose="020F0502020204030204" pitchFamily="34" charset="0"/>
              </a:rPr>
              <a:t> observed the study of mechanical properties of Al- Red Mud and Silicon Carbide Metal Matrix Composite (MMC) of Aluminum alloy of grade 7075 with addition of varying weight percentage composition such as SiC8%+Al7075, SiC6%+Red mud2%+ Al7075, SiC4%+Red mud 4%+Al7075, SiC2%+Red mud 6%+Al7075, Red mud 8%+Al7075ed mud and Silicon Carbide particles by stir casting technique. The experimental result reveals that the combination of a matrix material with reinforcement such as Sic and Red mud particles, improves mechanical properties.</a:t>
            </a:r>
            <a:endParaRPr lang="en-IN" sz="1600" dirty="0">
              <a:effectLst/>
              <a:latin typeface="Times New Roman" panose="02020603050405020304" pitchFamily="18" charset="0"/>
              <a:ea typeface="Times New Roman" panose="02020603050405020304" pitchFamily="18" charset="0"/>
            </a:endParaRPr>
          </a:p>
          <a:p>
            <a:pPr>
              <a:lnSpc>
                <a:spcPct val="150000"/>
              </a:lnSpc>
            </a:pPr>
            <a:r>
              <a:rPr lang="en-IN" sz="1600" dirty="0">
                <a:effectLst/>
                <a:latin typeface="Times New Roman" panose="02020603050405020304" pitchFamily="18" charset="0"/>
                <a:ea typeface="Calibri" panose="020F0502020204030204" pitchFamily="34" charset="0"/>
              </a:rPr>
              <a:t> </a:t>
            </a:r>
            <a:r>
              <a:rPr lang="en-US" sz="1600" b="1" dirty="0">
                <a:effectLst/>
                <a:latin typeface="Times New Roman" panose="02020603050405020304" pitchFamily="18" charset="0"/>
                <a:ea typeface="Calibri" panose="020F0502020204030204" pitchFamily="34" charset="0"/>
              </a:rPr>
              <a:t>Ravichandran M et.al</a:t>
            </a:r>
            <a:r>
              <a:rPr lang="en-US" sz="1600" dirty="0">
                <a:effectLst/>
                <a:latin typeface="Times New Roman" panose="02020603050405020304" pitchFamily="18" charset="0"/>
                <a:ea typeface="Calibri" panose="020F0502020204030204" pitchFamily="34" charset="0"/>
              </a:rPr>
              <a:t> carried out the research work by fabricating aluminum metal matrix composites through liquid powder metallurgy route. The aluminum matrix composite containing TiO</a:t>
            </a:r>
            <a:r>
              <a:rPr lang="en-US" sz="1600" baseline="-25000" dirty="0">
                <a:effectLst/>
                <a:latin typeface="Times New Roman" panose="02020603050405020304" pitchFamily="18" charset="0"/>
                <a:ea typeface="Calibri" panose="020F0502020204030204" pitchFamily="34" charset="0"/>
              </a:rPr>
              <a:t>2</a:t>
            </a:r>
            <a:r>
              <a:rPr lang="en-US" sz="1600" dirty="0">
                <a:effectLst/>
                <a:latin typeface="Times New Roman" panose="02020603050405020304" pitchFamily="18" charset="0"/>
                <a:ea typeface="Calibri" panose="020F0502020204030204" pitchFamily="34" charset="0"/>
              </a:rPr>
              <a:t> reinforcement particle was produced to study the mechanical properties such as tensile strength and hardness.</a:t>
            </a:r>
            <a:endParaRPr lang="en-IN" sz="1600" dirty="0">
              <a:effectLst/>
              <a:latin typeface="Times New Roman" panose="02020603050405020304" pitchFamily="18" charset="0"/>
              <a:ea typeface="Times New Roman" panose="02020603050405020304" pitchFamily="18" charset="0"/>
            </a:endParaRPr>
          </a:p>
          <a:p>
            <a:pPr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529</TotalTime>
  <Words>2925</Words>
  <Application>Microsoft Office PowerPoint</Application>
  <PresentationFormat>On-screen Show (4:3)</PresentationFormat>
  <Paragraphs>274</Paragraphs>
  <Slides>32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Algerian</vt:lpstr>
      <vt:lpstr>Arial</vt:lpstr>
      <vt:lpstr>Bodoni MT Black</vt:lpstr>
      <vt:lpstr>Calibri</vt:lpstr>
      <vt:lpstr>Cooper Black</vt:lpstr>
      <vt:lpstr>Segoe Print</vt:lpstr>
      <vt:lpstr>Times New Roman</vt:lpstr>
      <vt:lpstr>Wingdings</vt:lpstr>
      <vt:lpstr>Wingdings 2</vt:lpstr>
      <vt:lpstr>Wingdings 3</vt:lpstr>
      <vt:lpstr>Blue Waves</vt:lpstr>
      <vt:lpstr>PowerPoint Presentation</vt:lpstr>
      <vt:lpstr>   Abstract</vt:lpstr>
      <vt:lpstr>   introduction</vt:lpstr>
      <vt:lpstr>Classifications of Composites</vt:lpstr>
      <vt:lpstr>POLYMER MATRIX</vt:lpstr>
      <vt:lpstr>METAL MATRIX</vt:lpstr>
      <vt:lpstr>CERAMIC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PowerPoint Presentation</vt:lpstr>
      <vt:lpstr>PowerPoint Presentation</vt:lpstr>
      <vt:lpstr>PowerPoint Presentation</vt:lpstr>
      <vt:lpstr>VIDEOS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Vamsi</dc:creator>
  <cp:lastModifiedBy>AVULA GANESH</cp:lastModifiedBy>
  <cp:revision>82</cp:revision>
  <dcterms:created xsi:type="dcterms:W3CDTF">2006-08-15T02:00:00Z</dcterms:created>
  <dcterms:modified xsi:type="dcterms:W3CDTF">2023-04-26T13:48:22Z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1033-11.2.0.9453</vt:lpwstr>
  </property>
</Properties>
</file>